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140"/>
  </p:notesMasterIdLst>
  <p:sldIdLst>
    <p:sldId id="497" r:id="rId5"/>
    <p:sldId id="260" r:id="rId6"/>
    <p:sldId id="2853" r:id="rId7"/>
    <p:sldId id="528" r:id="rId8"/>
    <p:sldId id="525" r:id="rId9"/>
    <p:sldId id="533" r:id="rId10"/>
    <p:sldId id="534" r:id="rId11"/>
    <p:sldId id="519" r:id="rId12"/>
    <p:sldId id="535" r:id="rId13"/>
    <p:sldId id="536" r:id="rId14"/>
    <p:sldId id="526" r:id="rId15"/>
    <p:sldId id="537" r:id="rId16"/>
    <p:sldId id="538" r:id="rId17"/>
    <p:sldId id="539" r:id="rId18"/>
    <p:sldId id="540" r:id="rId19"/>
    <p:sldId id="541" r:id="rId20"/>
    <p:sldId id="542" r:id="rId21"/>
    <p:sldId id="2854" r:id="rId22"/>
    <p:sldId id="532" r:id="rId23"/>
    <p:sldId id="668" r:id="rId24"/>
    <p:sldId id="257" r:id="rId25"/>
    <p:sldId id="606" r:id="rId26"/>
    <p:sldId id="258" r:id="rId27"/>
    <p:sldId id="549" r:id="rId28"/>
    <p:sldId id="2132" r:id="rId29"/>
    <p:sldId id="261" r:id="rId30"/>
    <p:sldId id="527" r:id="rId31"/>
    <p:sldId id="520" r:id="rId32"/>
    <p:sldId id="548" r:id="rId33"/>
    <p:sldId id="661" r:id="rId34"/>
    <p:sldId id="546" r:id="rId35"/>
    <p:sldId id="521" r:id="rId36"/>
    <p:sldId id="552" r:id="rId37"/>
    <p:sldId id="408" r:id="rId38"/>
    <p:sldId id="409" r:id="rId39"/>
    <p:sldId id="410" r:id="rId40"/>
    <p:sldId id="412" r:id="rId41"/>
    <p:sldId id="411" r:id="rId42"/>
    <p:sldId id="428" r:id="rId43"/>
    <p:sldId id="429" r:id="rId44"/>
    <p:sldId id="430" r:id="rId45"/>
    <p:sldId id="431" r:id="rId46"/>
    <p:sldId id="432" r:id="rId47"/>
    <p:sldId id="433" r:id="rId48"/>
    <p:sldId id="435" r:id="rId49"/>
    <p:sldId id="400" r:id="rId50"/>
    <p:sldId id="434" r:id="rId51"/>
    <p:sldId id="436" r:id="rId52"/>
    <p:sldId id="437" r:id="rId53"/>
    <p:sldId id="452" r:id="rId54"/>
    <p:sldId id="453" r:id="rId55"/>
    <p:sldId id="438" r:id="rId56"/>
    <p:sldId id="401" r:id="rId57"/>
    <p:sldId id="441" r:id="rId58"/>
    <p:sldId id="442" r:id="rId59"/>
    <p:sldId id="407" r:id="rId60"/>
    <p:sldId id="553" r:id="rId61"/>
    <p:sldId id="598" r:id="rId62"/>
    <p:sldId id="589" r:id="rId63"/>
    <p:sldId id="599" r:id="rId64"/>
    <p:sldId id="591" r:id="rId65"/>
    <p:sldId id="600" r:id="rId66"/>
    <p:sldId id="596" r:id="rId67"/>
    <p:sldId id="597" r:id="rId68"/>
    <p:sldId id="590" r:id="rId69"/>
    <p:sldId id="592" r:id="rId70"/>
    <p:sldId id="593" r:id="rId71"/>
    <p:sldId id="594" r:id="rId72"/>
    <p:sldId id="554" r:id="rId73"/>
    <p:sldId id="480" r:id="rId74"/>
    <p:sldId id="557" r:id="rId75"/>
    <p:sldId id="610" r:id="rId76"/>
    <p:sldId id="2880" r:id="rId77"/>
    <p:sldId id="2883" r:id="rId78"/>
    <p:sldId id="2881" r:id="rId79"/>
    <p:sldId id="2884" r:id="rId80"/>
    <p:sldId id="2885" r:id="rId81"/>
    <p:sldId id="2887" r:id="rId82"/>
    <p:sldId id="2888" r:id="rId83"/>
    <p:sldId id="560" r:id="rId84"/>
    <p:sldId id="2889" r:id="rId85"/>
    <p:sldId id="2866" r:id="rId86"/>
    <p:sldId id="2863" r:id="rId87"/>
    <p:sldId id="543" r:id="rId88"/>
    <p:sldId id="529" r:id="rId89"/>
    <p:sldId id="530" r:id="rId90"/>
    <p:sldId id="587" r:id="rId91"/>
    <p:sldId id="588" r:id="rId92"/>
    <p:sldId id="2867" r:id="rId93"/>
    <p:sldId id="662" r:id="rId94"/>
    <p:sldId id="551" r:id="rId95"/>
    <p:sldId id="612" r:id="rId96"/>
    <p:sldId id="550" r:id="rId97"/>
    <p:sldId id="381" r:id="rId98"/>
    <p:sldId id="382" r:id="rId99"/>
    <p:sldId id="383" r:id="rId100"/>
    <p:sldId id="380" r:id="rId101"/>
    <p:sldId id="389" r:id="rId102"/>
    <p:sldId id="373" r:id="rId103"/>
    <p:sldId id="426" r:id="rId104"/>
    <p:sldId id="375" r:id="rId105"/>
    <p:sldId id="427" r:id="rId106"/>
    <p:sldId id="2868" r:id="rId107"/>
    <p:sldId id="2869" r:id="rId108"/>
    <p:sldId id="2870" r:id="rId109"/>
    <p:sldId id="2871" r:id="rId110"/>
    <p:sldId id="2872" r:id="rId111"/>
    <p:sldId id="2873" r:id="rId112"/>
    <p:sldId id="2874" r:id="rId113"/>
    <p:sldId id="670" r:id="rId114"/>
    <p:sldId id="673" r:id="rId115"/>
    <p:sldId id="676" r:id="rId116"/>
    <p:sldId id="2892" r:id="rId117"/>
    <p:sldId id="2893" r:id="rId118"/>
    <p:sldId id="2894" r:id="rId119"/>
    <p:sldId id="679" r:id="rId120"/>
    <p:sldId id="582" r:id="rId121"/>
    <p:sldId id="2875" r:id="rId122"/>
    <p:sldId id="2876" r:id="rId123"/>
    <p:sldId id="604" r:id="rId124"/>
    <p:sldId id="2877" r:id="rId125"/>
    <p:sldId id="616" r:id="rId126"/>
    <p:sldId id="2879" r:id="rId127"/>
    <p:sldId id="622" r:id="rId128"/>
    <p:sldId id="623" r:id="rId129"/>
    <p:sldId id="602" r:id="rId130"/>
    <p:sldId id="2890" r:id="rId131"/>
    <p:sldId id="617" r:id="rId132"/>
    <p:sldId id="618" r:id="rId133"/>
    <p:sldId id="2878" r:id="rId134"/>
    <p:sldId id="620" r:id="rId135"/>
    <p:sldId id="624" r:id="rId136"/>
    <p:sldId id="2864" r:id="rId137"/>
    <p:sldId id="2865" r:id="rId138"/>
    <p:sldId id="340" r:id="rId139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Jellema" initials="LJ" lastIdx="2" clrIdx="0">
    <p:extLst>
      <p:ext uri="{19B8F6BF-5375-455C-9EA6-DF929625EA0E}">
        <p15:presenceInfo xmlns:p15="http://schemas.microsoft.com/office/powerpoint/2012/main" userId="S-1-12-1-2115518395-1152615648-2449933211-72289836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1F57B7-88D3-4F1E-A1AD-89A34AB01C5A}" v="48" dt="2019-04-04T04:54:21.216"/>
  </p1510:revLst>
</p1510:revInfo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Stijl, gemiddeld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/>
    <p:restoredTop sz="94894" autoAdjust="0"/>
  </p:normalViewPr>
  <p:slideViewPr>
    <p:cSldViewPr snapToGrid="0" snapToObjects="1">
      <p:cViewPr varScale="1">
        <p:scale>
          <a:sx n="109" d="100"/>
          <a:sy n="109" d="100"/>
        </p:scale>
        <p:origin x="38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theme" Target="theme/theme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commentAuthors" Target="commentAuthors.xml"/><Relationship Id="rId146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DEBB6DA5-1766-470C-916D-7992CAA257B6}"/>
    <pc:docChg chg="delSld modSld sldOrd">
      <pc:chgData name="Lucas Jellema" userId="7e183fbb-84e0-44b3-9b03-0792bc8d162b" providerId="ADAL" clId="{DEBB6DA5-1766-470C-916D-7992CAA257B6}" dt="2019-04-04T04:54:21.217" v="45" actId="6549"/>
      <pc:docMkLst>
        <pc:docMk/>
      </pc:docMkLst>
      <pc:sldChg chg="modSp ord">
        <pc:chgData name="Lucas Jellema" userId="7e183fbb-84e0-44b3-9b03-0792bc8d162b" providerId="ADAL" clId="{DEBB6DA5-1766-470C-916D-7992CAA257B6}" dt="2019-04-04T04:54:21.217" v="45" actId="6549"/>
        <pc:sldMkLst>
          <pc:docMk/>
          <pc:sldMk cId="683142817" sldId="260"/>
        </pc:sldMkLst>
        <pc:spChg chg="mod">
          <ac:chgData name="Lucas Jellema" userId="7e183fbb-84e0-44b3-9b03-0792bc8d162b" providerId="ADAL" clId="{DEBB6DA5-1766-470C-916D-7992CAA257B6}" dt="2019-04-04T04:54:21.217" v="45" actId="6549"/>
          <ac:spMkLst>
            <pc:docMk/>
            <pc:sldMk cId="683142817" sldId="260"/>
            <ac:spMk id="3" creationId="{0A7B413A-1A7C-4059-97C4-310D26AEB44E}"/>
          </ac:spMkLst>
        </pc:spChg>
      </pc:sldChg>
      <pc:sldChg chg="del">
        <pc:chgData name="Lucas Jellema" userId="7e183fbb-84e0-44b3-9b03-0792bc8d162b" providerId="ADAL" clId="{DEBB6DA5-1766-470C-916D-7992CAA257B6}" dt="2019-04-04T04:52:17.500" v="7" actId="2696"/>
        <pc:sldMkLst>
          <pc:docMk/>
          <pc:sldMk cId="2129752211" sldId="263"/>
        </pc:sldMkLst>
      </pc:sldChg>
      <pc:sldChg chg="del">
        <pc:chgData name="Lucas Jellema" userId="7e183fbb-84e0-44b3-9b03-0792bc8d162b" providerId="ADAL" clId="{DEBB6DA5-1766-470C-916D-7992CAA257B6}" dt="2019-04-04T04:53:47.657" v="44" actId="2696"/>
        <pc:sldMkLst>
          <pc:docMk/>
          <pc:sldMk cId="1349376254" sldId="273"/>
        </pc:sldMkLst>
      </pc:sldChg>
      <pc:sldChg chg="addSp modSp">
        <pc:chgData name="Lucas Jellema" userId="7e183fbb-84e0-44b3-9b03-0792bc8d162b" providerId="ADAL" clId="{DEBB6DA5-1766-470C-916D-7992CAA257B6}" dt="2019-04-04T04:53:44.141" v="43" actId="20577"/>
        <pc:sldMkLst>
          <pc:docMk/>
          <pc:sldMk cId="382961870" sldId="497"/>
        </pc:sldMkLst>
        <pc:spChg chg="mod">
          <ac:chgData name="Lucas Jellema" userId="7e183fbb-84e0-44b3-9b03-0792bc8d162b" providerId="ADAL" clId="{DEBB6DA5-1766-470C-916D-7992CAA257B6}" dt="2019-04-04T04:53:44.141" v="43" actId="20577"/>
          <ac:spMkLst>
            <pc:docMk/>
            <pc:sldMk cId="382961870" sldId="497"/>
            <ac:spMk id="6" creationId="{00000000-0000-0000-0000-000000000000}"/>
          </ac:spMkLst>
        </pc:spChg>
        <pc:spChg chg="add mod">
          <ac:chgData name="Lucas Jellema" userId="7e183fbb-84e0-44b3-9b03-0792bc8d162b" providerId="ADAL" clId="{DEBB6DA5-1766-470C-916D-7992CAA257B6}" dt="2019-04-04T04:53:38.398" v="42" actId="20577"/>
          <ac:spMkLst>
            <pc:docMk/>
            <pc:sldMk cId="382961870" sldId="497"/>
            <ac:spMk id="10" creationId="{BDA583E5-94C1-47EB-AF31-7B55BC9DD257}"/>
          </ac:spMkLst>
        </pc:spChg>
      </pc:sldChg>
      <pc:sldChg chg="del">
        <pc:chgData name="Lucas Jellema" userId="7e183fbb-84e0-44b3-9b03-0792bc8d162b" providerId="ADAL" clId="{DEBB6DA5-1766-470C-916D-7992CAA257B6}" dt="2019-04-04T04:52:17.268" v="2" actId="2696"/>
        <pc:sldMkLst>
          <pc:docMk/>
          <pc:sldMk cId="3437468132" sldId="498"/>
        </pc:sldMkLst>
      </pc:sldChg>
      <pc:sldChg chg="del">
        <pc:chgData name="Lucas Jellema" userId="7e183fbb-84e0-44b3-9b03-0792bc8d162b" providerId="ADAL" clId="{DEBB6DA5-1766-470C-916D-7992CAA257B6}" dt="2019-04-04T04:52:17.326" v="4" actId="2696"/>
        <pc:sldMkLst>
          <pc:docMk/>
          <pc:sldMk cId="2773811881" sldId="500"/>
        </pc:sldMkLst>
      </pc:sldChg>
      <pc:sldChg chg="del">
        <pc:chgData name="Lucas Jellema" userId="7e183fbb-84e0-44b3-9b03-0792bc8d162b" providerId="ADAL" clId="{DEBB6DA5-1766-470C-916D-7992CAA257B6}" dt="2019-04-04T04:52:17.395" v="6" actId="2696"/>
        <pc:sldMkLst>
          <pc:docMk/>
          <pc:sldMk cId="2319013003" sldId="501"/>
        </pc:sldMkLst>
      </pc:sldChg>
      <pc:sldChg chg="del">
        <pc:chgData name="Lucas Jellema" userId="7e183fbb-84e0-44b3-9b03-0792bc8d162b" providerId="ADAL" clId="{DEBB6DA5-1766-470C-916D-7992CAA257B6}" dt="2019-04-04T04:52:17.541" v="8" actId="2696"/>
        <pc:sldMkLst>
          <pc:docMk/>
          <pc:sldMk cId="2515323397" sldId="502"/>
        </pc:sldMkLst>
      </pc:sldChg>
      <pc:sldChg chg="del">
        <pc:chgData name="Lucas Jellema" userId="7e183fbb-84e0-44b3-9b03-0792bc8d162b" providerId="ADAL" clId="{DEBB6DA5-1766-470C-916D-7992CAA257B6}" dt="2019-04-04T04:52:17.294" v="3" actId="2696"/>
        <pc:sldMkLst>
          <pc:docMk/>
          <pc:sldMk cId="1899771558" sldId="1131"/>
        </pc:sldMkLst>
      </pc:sldChg>
      <pc:sldChg chg="del">
        <pc:chgData name="Lucas Jellema" userId="7e183fbb-84e0-44b3-9b03-0792bc8d162b" providerId="ADAL" clId="{DEBB6DA5-1766-470C-916D-7992CAA257B6}" dt="2019-04-04T04:52:17.359" v="5" actId="2696"/>
        <pc:sldMkLst>
          <pc:docMk/>
          <pc:sldMk cId="387617941" sldId="1132"/>
        </pc:sldMkLst>
      </pc:sldChg>
      <pc:sldChg chg="del">
        <pc:chgData name="Lucas Jellema" userId="7e183fbb-84e0-44b3-9b03-0792bc8d162b" providerId="ADAL" clId="{DEBB6DA5-1766-470C-916D-7992CAA257B6}" dt="2019-04-04T04:52:17.240" v="1" actId="2696"/>
        <pc:sldMkLst>
          <pc:docMk/>
          <pc:sldMk cId="2449075558" sldId="2852"/>
        </pc:sldMkLst>
      </pc:sldChg>
      <pc:sldChg chg="del">
        <pc:chgData name="Lucas Jellema" userId="7e183fbb-84e0-44b3-9b03-0792bc8d162b" providerId="ADAL" clId="{DEBB6DA5-1766-470C-916D-7992CAA257B6}" dt="2019-04-04T04:52:06.599" v="0" actId="2696"/>
        <pc:sldMkLst>
          <pc:docMk/>
          <pc:sldMk cId="3469401737" sldId="289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3-4-2019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microservices architecture promises flexibility, scalability, and optimal use of compute resources.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Via independent components with well-defined scope and responsibility, interface, and ownership that are evolved and managed in an automated DevOps process, this architecture leverages current technologies and hard-learned insights from past decades.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session demonstrates how to implement, roll out, and manage a set of collaborating microservices on Oracle Cloud, using services such as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(Docker) and Oracle Application Container Cloud,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hubs, Oracle Container Engine (Kubernetes),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 Identity Cloud Service,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 Data Hub Cloud Service,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Wercker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Oracle Visual Builder Cloud Service,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serverless platform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open source tools: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Prometheus,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Grafana.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800" dirty="0"/>
              <a:t>Data </a:t>
            </a:r>
            <a:r>
              <a:rPr lang="nl-NL" sz="1800" dirty="0" err="1"/>
              <a:t>manipulation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retrieval in separate </a:t>
            </a:r>
            <a:r>
              <a:rPr lang="nl-NL" sz="1800" dirty="0" err="1"/>
              <a:t>places</a:t>
            </a:r>
            <a:r>
              <a:rPr lang="nl-NL" sz="1800" dirty="0"/>
              <a:t> 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physical</a:t>
            </a:r>
            <a:r>
              <a:rPr lang="nl-NL" dirty="0"/>
              <a:t> data </a:t>
            </a:r>
            <a:r>
              <a:rPr lang="nl-NL" dirty="0" err="1"/>
              <a:t>proliferation</a:t>
            </a:r>
            <a:r>
              <a:rPr lang="nl-NL" dirty="0"/>
              <a:t>)</a:t>
            </a:r>
          </a:p>
          <a:p>
            <a:r>
              <a:rPr lang="en-US" sz="1800" dirty="0"/>
              <a:t>Query store is optimized</a:t>
            </a:r>
            <a:br>
              <a:rPr lang="en-US" sz="1800" dirty="0"/>
            </a:br>
            <a:r>
              <a:rPr lang="en-US" sz="1800" dirty="0"/>
              <a:t>for consumers</a:t>
            </a:r>
          </a:p>
          <a:p>
            <a:pPr lvl="1"/>
            <a:r>
              <a:rPr lang="en-US" dirty="0"/>
              <a:t>Level of detail, format,</a:t>
            </a:r>
            <a:br>
              <a:rPr lang="en-US" dirty="0"/>
            </a:br>
            <a:r>
              <a:rPr lang="en-US" dirty="0"/>
              <a:t>filters applied</a:t>
            </a:r>
            <a:endParaRPr lang="nl-NL" dirty="0"/>
          </a:p>
          <a:p>
            <a:r>
              <a:rPr lang="en-US" sz="1800" dirty="0"/>
              <a:t>For performance and </a:t>
            </a:r>
            <a:br>
              <a:rPr lang="en-US" sz="1800" dirty="0"/>
            </a:br>
            <a:r>
              <a:rPr lang="en-US" sz="1800" dirty="0"/>
              <a:t>scalability, independence, </a:t>
            </a:r>
            <a:br>
              <a:rPr lang="en-US" sz="1800" dirty="0"/>
            </a:br>
            <a:r>
              <a:rPr lang="en-US" sz="1800" dirty="0"/>
              <a:t>productivity</a:t>
            </a:r>
            <a:br>
              <a:rPr lang="en-US" sz="1800" dirty="0"/>
            </a:br>
            <a:r>
              <a:rPr lang="en-US" sz="1800" dirty="0"/>
              <a:t>lower license fees and </a:t>
            </a:r>
            <a:br>
              <a:rPr lang="en-US" sz="1800" dirty="0"/>
            </a:br>
            <a:r>
              <a:rPr lang="en-US" sz="1800" dirty="0"/>
              <a:t>lower TCO, security</a:t>
            </a:r>
            <a:endParaRPr lang="nl-NL" sz="180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7367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Event Sourcing</a:t>
            </a:r>
          </a:p>
          <a:p>
            <a:r>
              <a:rPr lang="en-US" dirty="0"/>
              <a:t>No events (?)</a:t>
            </a:r>
          </a:p>
          <a:p>
            <a:r>
              <a:rPr lang="en-US" dirty="0"/>
              <a:t>No green field</a:t>
            </a:r>
          </a:p>
          <a:p>
            <a:endParaRPr lang="en-US" dirty="0"/>
          </a:p>
          <a:p>
            <a:r>
              <a:rPr lang="en-US" dirty="0"/>
              <a:t>Packages Applications/SaaS</a:t>
            </a:r>
          </a:p>
          <a:p>
            <a:r>
              <a:rPr lang="en-US" dirty="0"/>
              <a:t>Databases (RDBMS, NoSQL) getting changes from applications directly</a:t>
            </a:r>
          </a:p>
          <a:p>
            <a:endParaRPr lang="en-US" dirty="0"/>
          </a:p>
          <a:p>
            <a:r>
              <a:rPr lang="en-US" dirty="0"/>
              <a:t>Challenges – at scale, with enough speed and consistently: do not let query store get into an exposed state that could not exist/be right!</a:t>
            </a:r>
          </a:p>
          <a:p>
            <a:pPr lvl="1"/>
            <a:r>
              <a:rPr lang="en-US" dirty="0"/>
              <a:t>Detect relevant changes</a:t>
            </a:r>
          </a:p>
          <a:p>
            <a:pPr lvl="1"/>
            <a:r>
              <a:rPr lang="en-US" dirty="0"/>
              <a:t>Extract relevant changes</a:t>
            </a:r>
          </a:p>
          <a:p>
            <a:pPr lvl="1"/>
            <a:r>
              <a:rPr lang="en-US" dirty="0"/>
              <a:t>Transport</a:t>
            </a:r>
          </a:p>
          <a:p>
            <a:pPr lvl="1"/>
            <a:r>
              <a:rPr lang="en-US" dirty="0"/>
              <a:t>Convert</a:t>
            </a:r>
          </a:p>
          <a:p>
            <a:pPr lvl="1"/>
            <a:r>
              <a:rPr lang="en-US" dirty="0"/>
              <a:t>Apply in correct order and reliably (no lost events)</a:t>
            </a:r>
          </a:p>
          <a:p>
            <a:r>
              <a:rPr lang="en-US" dirty="0"/>
              <a:t>Note: after detect and extract, an event can be published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8177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dazzle the audience with a quick dump of all technologies (and cloud services) used for putting the </a:t>
            </a:r>
            <a:r>
              <a:rPr lang="en-US" dirty="0" err="1"/>
              <a:t>webshop</a:t>
            </a:r>
            <a:r>
              <a:rPr lang="en-US" dirty="0"/>
              <a:t> together - for the UI, the API implementation, the </a:t>
            </a:r>
            <a:r>
              <a:rPr lang="en-US" dirty="0" err="1"/>
              <a:t>datastores</a:t>
            </a:r>
            <a:r>
              <a:rPr lang="en-US" dirty="0"/>
              <a:t> and the event  bus.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FCE8C-42D9-43C6-BADD-EC45F87C0893}" type="slidenum">
              <a:rPr lang="nl-NL" smtClean="0"/>
              <a:t>90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31487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dazzle the audience with a quick dump of all technologies (and cloud services) used for putting the </a:t>
            </a:r>
            <a:r>
              <a:rPr lang="en-US" dirty="0" err="1"/>
              <a:t>webshop</a:t>
            </a:r>
            <a:r>
              <a:rPr lang="en-US" dirty="0"/>
              <a:t> together - for the UI, the API implementation, the </a:t>
            </a:r>
            <a:r>
              <a:rPr lang="en-US" dirty="0" err="1"/>
              <a:t>datastores</a:t>
            </a:r>
            <a:r>
              <a:rPr lang="en-US" dirty="0"/>
              <a:t> and the event  bus.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FCE8C-42D9-43C6-BADD-EC45F87C0893}" type="slidenum">
              <a:rPr lang="nl-NL" smtClean="0"/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13141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Workflow initiator </a:t>
            </a:r>
            <a:r>
              <a:rPr lang="nl-NL" dirty="0" err="1"/>
              <a:t>responds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NewTweetEvent</a:t>
            </a:r>
            <a:endParaRPr lang="nl-NL" dirty="0"/>
          </a:p>
          <a:p>
            <a:r>
              <a:rPr lang="nl-NL" dirty="0"/>
              <a:t>Workflow Initiator</a:t>
            </a:r>
            <a:r>
              <a:rPr lang="nl-NL" baseline="0" dirty="0"/>
              <a:t> - </a:t>
            </a:r>
            <a:r>
              <a:rPr lang="nl-NL" dirty="0" err="1"/>
              <a:t>When</a:t>
            </a:r>
            <a:r>
              <a:rPr lang="nl-NL" baseline="0" dirty="0"/>
              <a:t> tweet is for hashtag </a:t>
            </a:r>
            <a:r>
              <a:rPr lang="nl-NL" baseline="0" dirty="0" err="1"/>
              <a:t>oraclecode</a:t>
            </a:r>
            <a:r>
              <a:rPr lang="nl-NL" baseline="0" dirty="0"/>
              <a:t>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create</a:t>
            </a:r>
            <a:r>
              <a:rPr lang="nl-NL" baseline="0" dirty="0"/>
              <a:t> routingslip document </a:t>
            </a:r>
            <a:r>
              <a:rPr lang="nl-NL" baseline="0" dirty="0" err="1"/>
              <a:t>with</a:t>
            </a:r>
            <a:r>
              <a:rPr lang="nl-NL" baseline="0" dirty="0"/>
              <a:t> tweet data, store in cache </a:t>
            </a:r>
            <a:r>
              <a:rPr lang="nl-NL" baseline="0" dirty="0" err="1"/>
              <a:t>under</a:t>
            </a:r>
            <a:r>
              <a:rPr lang="nl-NL" baseline="0" dirty="0"/>
              <a:t> </a:t>
            </a:r>
            <a:r>
              <a:rPr lang="nl-NL" baseline="0" dirty="0" err="1"/>
              <a:t>key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publish</a:t>
            </a:r>
            <a:r>
              <a:rPr lang="nl-NL" baseline="0" dirty="0"/>
              <a:t> workflow event for </a:t>
            </a:r>
            <a:r>
              <a:rPr lang="nl-NL" baseline="0" dirty="0" err="1"/>
              <a:t>OracleCodeTwitterWorkflow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cache </a:t>
            </a:r>
            <a:r>
              <a:rPr lang="nl-NL" baseline="0" dirty="0" err="1"/>
              <a:t>key</a:t>
            </a:r>
            <a:r>
              <a:rPr lang="nl-NL" baseline="0" dirty="0"/>
              <a:t> for workflow state in </a:t>
            </a:r>
            <a:r>
              <a:rPr lang="nl-NL" baseline="0" dirty="0" err="1"/>
              <a:t>payload</a:t>
            </a:r>
            <a:endParaRPr lang="nl-NL" baseline="0" dirty="0"/>
          </a:p>
          <a:p>
            <a:r>
              <a:rPr lang="nl-NL" baseline="0" dirty="0" err="1"/>
              <a:t>Validate</a:t>
            </a:r>
            <a:r>
              <a:rPr lang="nl-NL" baseline="0" dirty="0"/>
              <a:t> Tweet – </a:t>
            </a:r>
            <a:r>
              <a:rPr lang="nl-NL" baseline="0" dirty="0" err="1"/>
              <a:t>when</a:t>
            </a:r>
            <a:r>
              <a:rPr lang="nl-NL" baseline="0" dirty="0"/>
              <a:t> </a:t>
            </a:r>
            <a:r>
              <a:rPr lang="nl-NL" baseline="0" dirty="0" err="1"/>
              <a:t>OracleCodeTwitterWorkflow</a:t>
            </a:r>
            <a:r>
              <a:rPr lang="nl-NL" baseline="0" dirty="0"/>
              <a:t> event – </a:t>
            </a:r>
            <a:r>
              <a:rPr lang="nl-NL" baseline="0" dirty="0" err="1"/>
              <a:t>fetch</a:t>
            </a:r>
            <a:r>
              <a:rPr lang="nl-NL" baseline="0" dirty="0"/>
              <a:t> workflow state </a:t>
            </a:r>
            <a:r>
              <a:rPr lang="nl-NL" baseline="0" dirty="0" err="1"/>
              <a:t>from</a:t>
            </a:r>
            <a:r>
              <a:rPr lang="nl-NL" baseline="0" dirty="0"/>
              <a:t> cache </a:t>
            </a:r>
            <a:r>
              <a:rPr lang="nl-NL" baseline="0" dirty="0" err="1"/>
              <a:t>based</a:t>
            </a:r>
            <a:r>
              <a:rPr lang="nl-NL" baseline="0" dirty="0"/>
              <a:t> on event </a:t>
            </a:r>
            <a:r>
              <a:rPr lang="nl-NL" baseline="0" dirty="0" err="1"/>
              <a:t>payload</a:t>
            </a:r>
            <a:r>
              <a:rPr lang="nl-NL" baseline="0" dirty="0"/>
              <a:t>, check routingslip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see</a:t>
            </a:r>
            <a:r>
              <a:rPr lang="nl-NL" baseline="0" dirty="0"/>
              <a:t>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ValidateTweet</a:t>
            </a:r>
            <a:r>
              <a:rPr lang="nl-NL" baseline="0" dirty="0"/>
              <a:t> </a:t>
            </a:r>
            <a:r>
              <a:rPr lang="nl-NL" baseline="0" dirty="0" err="1"/>
              <a:t>should</a:t>
            </a:r>
            <a:r>
              <a:rPr lang="nl-NL" baseline="0" dirty="0"/>
              <a:t> act;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so</a:t>
            </a:r>
            <a:r>
              <a:rPr lang="nl-NL" baseline="0" dirty="0"/>
              <a:t>, </a:t>
            </a:r>
            <a:r>
              <a:rPr lang="nl-NL" baseline="0" dirty="0" err="1"/>
              <a:t>validate</a:t>
            </a:r>
            <a:r>
              <a:rPr lang="nl-NL" baseline="0" dirty="0"/>
              <a:t> tweet, update routing slip, </a:t>
            </a:r>
            <a:r>
              <a:rPr lang="nl-NL" baseline="0" dirty="0" err="1"/>
              <a:t>retrieve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store in cache; </a:t>
            </a:r>
            <a:r>
              <a:rPr lang="nl-NL" baseline="0" dirty="0" err="1"/>
              <a:t>publish</a:t>
            </a:r>
            <a:r>
              <a:rPr lang="nl-NL" baseline="0" dirty="0"/>
              <a:t> workflow event for </a:t>
            </a:r>
            <a:r>
              <a:rPr lang="nl-NL" baseline="0" dirty="0" err="1"/>
              <a:t>OracleCodeTwitterWorkflow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cache </a:t>
            </a:r>
            <a:r>
              <a:rPr lang="nl-NL" baseline="0" dirty="0" err="1"/>
              <a:t>key</a:t>
            </a:r>
            <a:r>
              <a:rPr lang="nl-NL" baseline="0" dirty="0"/>
              <a:t> for workflow state in </a:t>
            </a:r>
            <a:r>
              <a:rPr lang="nl-NL" baseline="0" dirty="0" err="1"/>
              <a:t>payload</a:t>
            </a:r>
            <a:endParaRPr lang="nl-NL" baseline="0" dirty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/>
              <a:t>Enrich</a:t>
            </a:r>
            <a:r>
              <a:rPr lang="nl-NL" baseline="0" dirty="0"/>
              <a:t> Tweet – </a:t>
            </a:r>
            <a:r>
              <a:rPr lang="nl-NL" baseline="0" dirty="0" err="1"/>
              <a:t>when</a:t>
            </a:r>
            <a:r>
              <a:rPr lang="nl-NL" baseline="0" dirty="0"/>
              <a:t> </a:t>
            </a:r>
            <a:r>
              <a:rPr lang="nl-NL" baseline="0" dirty="0" err="1"/>
              <a:t>OracleCodeTwitterWorkflow</a:t>
            </a:r>
            <a:r>
              <a:rPr lang="nl-NL" baseline="0" dirty="0"/>
              <a:t> event – </a:t>
            </a:r>
            <a:r>
              <a:rPr lang="nl-NL" baseline="0" dirty="0" err="1"/>
              <a:t>fetch</a:t>
            </a:r>
            <a:r>
              <a:rPr lang="nl-NL" baseline="0" dirty="0"/>
              <a:t> workflow state </a:t>
            </a:r>
            <a:r>
              <a:rPr lang="nl-NL" baseline="0" dirty="0" err="1"/>
              <a:t>from</a:t>
            </a:r>
            <a:r>
              <a:rPr lang="nl-NL" baseline="0" dirty="0"/>
              <a:t> cache </a:t>
            </a:r>
            <a:r>
              <a:rPr lang="nl-NL" baseline="0" dirty="0" err="1"/>
              <a:t>based</a:t>
            </a:r>
            <a:r>
              <a:rPr lang="nl-NL" baseline="0" dirty="0"/>
              <a:t> on event </a:t>
            </a:r>
            <a:r>
              <a:rPr lang="nl-NL" baseline="0" dirty="0" err="1"/>
              <a:t>payload</a:t>
            </a:r>
            <a:r>
              <a:rPr lang="nl-NL" baseline="0" dirty="0"/>
              <a:t>, check routingslip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see</a:t>
            </a:r>
            <a:r>
              <a:rPr lang="nl-NL" baseline="0" dirty="0"/>
              <a:t>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EnrichTweet</a:t>
            </a:r>
            <a:r>
              <a:rPr lang="nl-NL" baseline="0" dirty="0"/>
              <a:t> </a:t>
            </a:r>
            <a:r>
              <a:rPr lang="nl-NL" baseline="0" dirty="0" err="1"/>
              <a:t>should</a:t>
            </a:r>
            <a:r>
              <a:rPr lang="nl-NL" baseline="0" dirty="0"/>
              <a:t> act;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so</a:t>
            </a:r>
            <a:r>
              <a:rPr lang="nl-NL" baseline="0" dirty="0"/>
              <a:t>, </a:t>
            </a:r>
            <a:r>
              <a:rPr lang="nl-NL" baseline="0" dirty="0" err="1"/>
              <a:t>enrich</a:t>
            </a:r>
            <a:r>
              <a:rPr lang="nl-NL" baseline="0" dirty="0"/>
              <a:t> tweet, update routing slip, </a:t>
            </a:r>
            <a:r>
              <a:rPr lang="nl-NL" baseline="0" dirty="0" err="1"/>
              <a:t>retrieve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store in cache; </a:t>
            </a:r>
            <a:r>
              <a:rPr lang="nl-NL" baseline="0" dirty="0" err="1"/>
              <a:t>publish</a:t>
            </a:r>
            <a:r>
              <a:rPr lang="nl-NL" baseline="0" dirty="0"/>
              <a:t> workflow event for </a:t>
            </a:r>
            <a:r>
              <a:rPr lang="nl-NL" baseline="0" dirty="0" err="1"/>
              <a:t>OracleCodeTwitterWorkflow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cache </a:t>
            </a:r>
            <a:r>
              <a:rPr lang="nl-NL" baseline="0" dirty="0" err="1"/>
              <a:t>key</a:t>
            </a:r>
            <a:r>
              <a:rPr lang="nl-NL" baseline="0" dirty="0"/>
              <a:t> for workflow state in </a:t>
            </a:r>
            <a:r>
              <a:rPr lang="nl-NL" baseline="0" dirty="0" err="1"/>
              <a:t>payload</a:t>
            </a:r>
            <a:endParaRPr lang="nl-NL" baseline="0" dirty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/>
              <a:t>TweetBoard</a:t>
            </a:r>
            <a:r>
              <a:rPr lang="nl-NL" baseline="0" dirty="0"/>
              <a:t> – </a:t>
            </a:r>
            <a:r>
              <a:rPr lang="nl-NL" baseline="0" dirty="0" err="1"/>
              <a:t>when</a:t>
            </a:r>
            <a:r>
              <a:rPr lang="nl-NL" baseline="0" dirty="0"/>
              <a:t> </a:t>
            </a:r>
            <a:r>
              <a:rPr lang="nl-NL" baseline="0" dirty="0" err="1"/>
              <a:t>OracleCodeTwitterWorkflow</a:t>
            </a:r>
            <a:r>
              <a:rPr lang="nl-NL" baseline="0" dirty="0"/>
              <a:t> event – </a:t>
            </a:r>
            <a:r>
              <a:rPr lang="nl-NL" baseline="0" dirty="0" err="1"/>
              <a:t>fetch</a:t>
            </a:r>
            <a:r>
              <a:rPr lang="nl-NL" baseline="0" dirty="0"/>
              <a:t> workflow state </a:t>
            </a:r>
            <a:r>
              <a:rPr lang="nl-NL" baseline="0" dirty="0" err="1"/>
              <a:t>from</a:t>
            </a:r>
            <a:r>
              <a:rPr lang="nl-NL" baseline="0" dirty="0"/>
              <a:t> cache </a:t>
            </a:r>
            <a:r>
              <a:rPr lang="nl-NL" baseline="0" dirty="0" err="1"/>
              <a:t>based</a:t>
            </a:r>
            <a:r>
              <a:rPr lang="nl-NL" baseline="0" dirty="0"/>
              <a:t> on event </a:t>
            </a:r>
            <a:r>
              <a:rPr lang="nl-NL" baseline="0" dirty="0" err="1"/>
              <a:t>payload</a:t>
            </a:r>
            <a:r>
              <a:rPr lang="nl-NL" baseline="0" dirty="0"/>
              <a:t>, check routingslip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see</a:t>
            </a:r>
            <a:r>
              <a:rPr lang="nl-NL" baseline="0" dirty="0"/>
              <a:t>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TweetBoard</a:t>
            </a:r>
            <a:r>
              <a:rPr lang="nl-NL" baseline="0" dirty="0"/>
              <a:t> </a:t>
            </a:r>
            <a:r>
              <a:rPr lang="nl-NL" baseline="0" dirty="0" err="1"/>
              <a:t>should</a:t>
            </a:r>
            <a:r>
              <a:rPr lang="nl-NL" baseline="0" dirty="0"/>
              <a:t> act;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so</a:t>
            </a:r>
            <a:r>
              <a:rPr lang="nl-NL" baseline="0" dirty="0"/>
              <a:t>, </a:t>
            </a:r>
            <a:r>
              <a:rPr lang="nl-NL" baseline="0" dirty="0" err="1"/>
              <a:t>add</a:t>
            </a:r>
            <a:r>
              <a:rPr lang="nl-NL" baseline="0" dirty="0"/>
              <a:t> tweet </a:t>
            </a:r>
            <a:r>
              <a:rPr lang="nl-NL" baseline="0" dirty="0" err="1"/>
              <a:t>to</a:t>
            </a:r>
            <a:r>
              <a:rPr lang="nl-NL" baseline="0" dirty="0"/>
              <a:t> tweet list, update routing slip, </a:t>
            </a:r>
            <a:r>
              <a:rPr lang="nl-NL" baseline="0" dirty="0" err="1"/>
              <a:t>retrieve</a:t>
            </a:r>
            <a:r>
              <a:rPr lang="nl-NL" baseline="0" dirty="0"/>
              <a:t>-</a:t>
            </a:r>
            <a:r>
              <a:rPr lang="nl-NL" baseline="0" dirty="0" err="1"/>
              <a:t>and</a:t>
            </a:r>
            <a:r>
              <a:rPr lang="nl-NL" baseline="0" dirty="0"/>
              <a:t>-store in cache; </a:t>
            </a:r>
            <a:r>
              <a:rPr lang="nl-NL" baseline="0" dirty="0" err="1"/>
              <a:t>publish</a:t>
            </a:r>
            <a:r>
              <a:rPr lang="nl-NL" baseline="0" dirty="0"/>
              <a:t> workflow event for </a:t>
            </a:r>
            <a:r>
              <a:rPr lang="nl-NL" baseline="0" dirty="0" err="1"/>
              <a:t>OracleCodeTwitterWorkflow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cache </a:t>
            </a:r>
            <a:r>
              <a:rPr lang="nl-NL" baseline="0" dirty="0" err="1"/>
              <a:t>key</a:t>
            </a:r>
            <a:r>
              <a:rPr lang="nl-NL" baseline="0" dirty="0"/>
              <a:t> for workflow state in </a:t>
            </a:r>
            <a:r>
              <a:rPr lang="nl-NL" baseline="0" dirty="0" err="1"/>
              <a:t>payload</a:t>
            </a:r>
            <a:endParaRPr lang="nl-NL" baseline="0" dirty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aseline="0" dirty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/>
              <a:t>All</a:t>
            </a:r>
            <a:r>
              <a:rPr lang="nl-NL" baseline="0" dirty="0"/>
              <a:t> microservices </a:t>
            </a:r>
            <a:r>
              <a:rPr lang="nl-NL" baseline="0" dirty="0" err="1"/>
              <a:t>publish</a:t>
            </a:r>
            <a:r>
              <a:rPr lang="nl-NL" baseline="0" dirty="0"/>
              <a:t> </a:t>
            </a:r>
            <a:r>
              <a:rPr lang="nl-NL" baseline="0" dirty="0" err="1"/>
              <a:t>logging</a:t>
            </a:r>
            <a:r>
              <a:rPr lang="nl-NL" baseline="0" dirty="0"/>
              <a:t> </a:t>
            </a:r>
            <a:r>
              <a:rPr lang="nl-NL" baseline="0" dirty="0" err="1"/>
              <a:t>about</a:t>
            </a:r>
            <a:r>
              <a:rPr lang="nl-NL" baseline="0" dirty="0"/>
              <a:t> </a:t>
            </a:r>
            <a:r>
              <a:rPr lang="nl-NL" baseline="0" dirty="0" err="1"/>
              <a:t>their</a:t>
            </a:r>
            <a:r>
              <a:rPr lang="nl-NL" baseline="0" dirty="0"/>
              <a:t> actions </a:t>
            </a:r>
            <a:r>
              <a:rPr lang="nl-NL" baseline="0" dirty="0" err="1"/>
              <a:t>with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conversation</a:t>
            </a:r>
            <a:r>
              <a:rPr lang="nl-NL" baseline="0" dirty="0"/>
              <a:t> </a:t>
            </a:r>
            <a:r>
              <a:rPr lang="nl-NL" baseline="0" dirty="0" err="1"/>
              <a:t>identifier</a:t>
            </a:r>
            <a:r>
              <a:rPr lang="nl-NL" baseline="0" dirty="0"/>
              <a:t> as part of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logging</a:t>
            </a:r>
            <a:r>
              <a:rPr lang="nl-NL" baseline="0" dirty="0"/>
              <a:t> </a:t>
            </a:r>
          </a:p>
          <a:p>
            <a:r>
              <a:rPr lang="nl-NL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43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Workflow initiator </a:t>
            </a:r>
            <a:r>
              <a:rPr lang="nl-NL" dirty="0" err="1"/>
              <a:t>responds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NewTweetEvent</a:t>
            </a:r>
            <a:endParaRPr lang="nl-NL" dirty="0"/>
          </a:p>
          <a:p>
            <a:r>
              <a:rPr lang="nl-NL" dirty="0"/>
              <a:t>Workflow Initiator</a:t>
            </a:r>
            <a:r>
              <a:rPr lang="nl-NL" baseline="0" dirty="0"/>
              <a:t> - </a:t>
            </a:r>
            <a:r>
              <a:rPr lang="nl-NL" dirty="0" err="1"/>
              <a:t>When</a:t>
            </a:r>
            <a:r>
              <a:rPr lang="nl-NL" baseline="0" dirty="0"/>
              <a:t> tweet is for hashtag </a:t>
            </a:r>
            <a:r>
              <a:rPr lang="nl-NL" baseline="0" dirty="0" err="1"/>
              <a:t>oraclecode</a:t>
            </a:r>
            <a:r>
              <a:rPr lang="nl-NL" baseline="0" dirty="0"/>
              <a:t>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create</a:t>
            </a:r>
            <a:r>
              <a:rPr lang="nl-NL" baseline="0" dirty="0"/>
              <a:t> routingslip document </a:t>
            </a:r>
            <a:r>
              <a:rPr lang="nl-NL" baseline="0" dirty="0" err="1"/>
              <a:t>with</a:t>
            </a:r>
            <a:r>
              <a:rPr lang="nl-NL" baseline="0" dirty="0"/>
              <a:t> tweet data, store in cache </a:t>
            </a:r>
            <a:r>
              <a:rPr lang="nl-NL" baseline="0" dirty="0" err="1"/>
              <a:t>under</a:t>
            </a:r>
            <a:r>
              <a:rPr lang="nl-NL" baseline="0" dirty="0"/>
              <a:t> </a:t>
            </a:r>
            <a:r>
              <a:rPr lang="nl-NL" baseline="0" dirty="0" err="1"/>
              <a:t>key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publish</a:t>
            </a:r>
            <a:r>
              <a:rPr lang="nl-NL" baseline="0" dirty="0"/>
              <a:t> workflow event for </a:t>
            </a:r>
            <a:r>
              <a:rPr lang="nl-NL" baseline="0" dirty="0" err="1"/>
              <a:t>OracleCodeTwitterWorkflow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cache </a:t>
            </a:r>
            <a:r>
              <a:rPr lang="nl-NL" baseline="0" dirty="0" err="1"/>
              <a:t>key</a:t>
            </a:r>
            <a:r>
              <a:rPr lang="nl-NL" baseline="0" dirty="0"/>
              <a:t> for workflow state in </a:t>
            </a:r>
            <a:r>
              <a:rPr lang="nl-NL" baseline="0" dirty="0" err="1"/>
              <a:t>payload</a:t>
            </a:r>
            <a:endParaRPr lang="nl-NL" baseline="0" dirty="0"/>
          </a:p>
          <a:p>
            <a:r>
              <a:rPr lang="nl-NL" baseline="0" dirty="0" err="1"/>
              <a:t>Validate</a:t>
            </a:r>
            <a:r>
              <a:rPr lang="nl-NL" baseline="0" dirty="0"/>
              <a:t> Tweet – </a:t>
            </a:r>
            <a:r>
              <a:rPr lang="nl-NL" baseline="0" dirty="0" err="1"/>
              <a:t>when</a:t>
            </a:r>
            <a:r>
              <a:rPr lang="nl-NL" baseline="0" dirty="0"/>
              <a:t> </a:t>
            </a:r>
            <a:r>
              <a:rPr lang="nl-NL" baseline="0" dirty="0" err="1"/>
              <a:t>OracleCodeTwitterWorkflow</a:t>
            </a:r>
            <a:r>
              <a:rPr lang="nl-NL" baseline="0" dirty="0"/>
              <a:t> event – </a:t>
            </a:r>
            <a:r>
              <a:rPr lang="nl-NL" baseline="0" dirty="0" err="1"/>
              <a:t>fetch</a:t>
            </a:r>
            <a:r>
              <a:rPr lang="nl-NL" baseline="0" dirty="0"/>
              <a:t> workflow state </a:t>
            </a:r>
            <a:r>
              <a:rPr lang="nl-NL" baseline="0" dirty="0" err="1"/>
              <a:t>from</a:t>
            </a:r>
            <a:r>
              <a:rPr lang="nl-NL" baseline="0" dirty="0"/>
              <a:t> cache </a:t>
            </a:r>
            <a:r>
              <a:rPr lang="nl-NL" baseline="0" dirty="0" err="1"/>
              <a:t>based</a:t>
            </a:r>
            <a:r>
              <a:rPr lang="nl-NL" baseline="0" dirty="0"/>
              <a:t> on event </a:t>
            </a:r>
            <a:r>
              <a:rPr lang="nl-NL" baseline="0" dirty="0" err="1"/>
              <a:t>payload</a:t>
            </a:r>
            <a:r>
              <a:rPr lang="nl-NL" baseline="0" dirty="0"/>
              <a:t>, check routingslip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see</a:t>
            </a:r>
            <a:r>
              <a:rPr lang="nl-NL" baseline="0" dirty="0"/>
              <a:t>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ValidateTweet</a:t>
            </a:r>
            <a:r>
              <a:rPr lang="nl-NL" baseline="0" dirty="0"/>
              <a:t> </a:t>
            </a:r>
            <a:r>
              <a:rPr lang="nl-NL" baseline="0" dirty="0" err="1"/>
              <a:t>should</a:t>
            </a:r>
            <a:r>
              <a:rPr lang="nl-NL" baseline="0" dirty="0"/>
              <a:t> act;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so</a:t>
            </a:r>
            <a:r>
              <a:rPr lang="nl-NL" baseline="0" dirty="0"/>
              <a:t>, </a:t>
            </a:r>
            <a:r>
              <a:rPr lang="nl-NL" baseline="0" dirty="0" err="1"/>
              <a:t>validate</a:t>
            </a:r>
            <a:r>
              <a:rPr lang="nl-NL" baseline="0" dirty="0"/>
              <a:t> tweet, update routing slip, </a:t>
            </a:r>
            <a:r>
              <a:rPr lang="nl-NL" baseline="0" dirty="0" err="1"/>
              <a:t>retrieve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store in cache; </a:t>
            </a:r>
            <a:r>
              <a:rPr lang="nl-NL" baseline="0" dirty="0" err="1"/>
              <a:t>publish</a:t>
            </a:r>
            <a:r>
              <a:rPr lang="nl-NL" baseline="0" dirty="0"/>
              <a:t> workflow event for </a:t>
            </a:r>
            <a:r>
              <a:rPr lang="nl-NL" baseline="0" dirty="0" err="1"/>
              <a:t>OracleCodeTwitterWorkflow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cache </a:t>
            </a:r>
            <a:r>
              <a:rPr lang="nl-NL" baseline="0" dirty="0" err="1"/>
              <a:t>key</a:t>
            </a:r>
            <a:r>
              <a:rPr lang="nl-NL" baseline="0" dirty="0"/>
              <a:t> for workflow state in </a:t>
            </a:r>
            <a:r>
              <a:rPr lang="nl-NL" baseline="0" dirty="0" err="1"/>
              <a:t>payload</a:t>
            </a:r>
            <a:endParaRPr lang="nl-NL" baseline="0" dirty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/>
              <a:t>Enrich</a:t>
            </a:r>
            <a:r>
              <a:rPr lang="nl-NL" baseline="0" dirty="0"/>
              <a:t> Tweet – </a:t>
            </a:r>
            <a:r>
              <a:rPr lang="nl-NL" baseline="0" dirty="0" err="1"/>
              <a:t>when</a:t>
            </a:r>
            <a:r>
              <a:rPr lang="nl-NL" baseline="0" dirty="0"/>
              <a:t> </a:t>
            </a:r>
            <a:r>
              <a:rPr lang="nl-NL" baseline="0" dirty="0" err="1"/>
              <a:t>OracleCodeTwitterWorkflow</a:t>
            </a:r>
            <a:r>
              <a:rPr lang="nl-NL" baseline="0" dirty="0"/>
              <a:t> event – </a:t>
            </a:r>
            <a:r>
              <a:rPr lang="nl-NL" baseline="0" dirty="0" err="1"/>
              <a:t>fetch</a:t>
            </a:r>
            <a:r>
              <a:rPr lang="nl-NL" baseline="0" dirty="0"/>
              <a:t> workflow state </a:t>
            </a:r>
            <a:r>
              <a:rPr lang="nl-NL" baseline="0" dirty="0" err="1"/>
              <a:t>from</a:t>
            </a:r>
            <a:r>
              <a:rPr lang="nl-NL" baseline="0" dirty="0"/>
              <a:t> cache </a:t>
            </a:r>
            <a:r>
              <a:rPr lang="nl-NL" baseline="0" dirty="0" err="1"/>
              <a:t>based</a:t>
            </a:r>
            <a:r>
              <a:rPr lang="nl-NL" baseline="0" dirty="0"/>
              <a:t> on event </a:t>
            </a:r>
            <a:r>
              <a:rPr lang="nl-NL" baseline="0" dirty="0" err="1"/>
              <a:t>payload</a:t>
            </a:r>
            <a:r>
              <a:rPr lang="nl-NL" baseline="0" dirty="0"/>
              <a:t>, check routingslip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see</a:t>
            </a:r>
            <a:r>
              <a:rPr lang="nl-NL" baseline="0" dirty="0"/>
              <a:t>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EnrichTweet</a:t>
            </a:r>
            <a:r>
              <a:rPr lang="nl-NL" baseline="0" dirty="0"/>
              <a:t> </a:t>
            </a:r>
            <a:r>
              <a:rPr lang="nl-NL" baseline="0" dirty="0" err="1"/>
              <a:t>should</a:t>
            </a:r>
            <a:r>
              <a:rPr lang="nl-NL" baseline="0" dirty="0"/>
              <a:t> act;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so</a:t>
            </a:r>
            <a:r>
              <a:rPr lang="nl-NL" baseline="0" dirty="0"/>
              <a:t>, </a:t>
            </a:r>
            <a:r>
              <a:rPr lang="nl-NL" baseline="0" dirty="0" err="1"/>
              <a:t>enrich</a:t>
            </a:r>
            <a:r>
              <a:rPr lang="nl-NL" baseline="0" dirty="0"/>
              <a:t> tweet, update routing slip, </a:t>
            </a:r>
            <a:r>
              <a:rPr lang="nl-NL" baseline="0" dirty="0" err="1"/>
              <a:t>retrieve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store in cache; </a:t>
            </a:r>
            <a:r>
              <a:rPr lang="nl-NL" baseline="0" dirty="0" err="1"/>
              <a:t>publish</a:t>
            </a:r>
            <a:r>
              <a:rPr lang="nl-NL" baseline="0" dirty="0"/>
              <a:t> workflow event for </a:t>
            </a:r>
            <a:r>
              <a:rPr lang="nl-NL" baseline="0" dirty="0" err="1"/>
              <a:t>OracleCodeTwitterWorkflow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cache </a:t>
            </a:r>
            <a:r>
              <a:rPr lang="nl-NL" baseline="0" dirty="0" err="1"/>
              <a:t>key</a:t>
            </a:r>
            <a:r>
              <a:rPr lang="nl-NL" baseline="0" dirty="0"/>
              <a:t> for workflow state in </a:t>
            </a:r>
            <a:r>
              <a:rPr lang="nl-NL" baseline="0" dirty="0" err="1"/>
              <a:t>payload</a:t>
            </a:r>
            <a:endParaRPr lang="nl-NL" baseline="0" dirty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/>
              <a:t>TweetBoard</a:t>
            </a:r>
            <a:r>
              <a:rPr lang="nl-NL" baseline="0" dirty="0"/>
              <a:t> – </a:t>
            </a:r>
            <a:r>
              <a:rPr lang="nl-NL" baseline="0" dirty="0" err="1"/>
              <a:t>when</a:t>
            </a:r>
            <a:r>
              <a:rPr lang="nl-NL" baseline="0" dirty="0"/>
              <a:t> </a:t>
            </a:r>
            <a:r>
              <a:rPr lang="nl-NL" baseline="0" dirty="0" err="1"/>
              <a:t>OracleCodeTwitterWorkflow</a:t>
            </a:r>
            <a:r>
              <a:rPr lang="nl-NL" baseline="0" dirty="0"/>
              <a:t> event – </a:t>
            </a:r>
            <a:r>
              <a:rPr lang="nl-NL" baseline="0" dirty="0" err="1"/>
              <a:t>fetch</a:t>
            </a:r>
            <a:r>
              <a:rPr lang="nl-NL" baseline="0" dirty="0"/>
              <a:t> workflow state </a:t>
            </a:r>
            <a:r>
              <a:rPr lang="nl-NL" baseline="0" dirty="0" err="1"/>
              <a:t>from</a:t>
            </a:r>
            <a:r>
              <a:rPr lang="nl-NL" baseline="0" dirty="0"/>
              <a:t> cache </a:t>
            </a:r>
            <a:r>
              <a:rPr lang="nl-NL" baseline="0" dirty="0" err="1"/>
              <a:t>based</a:t>
            </a:r>
            <a:r>
              <a:rPr lang="nl-NL" baseline="0" dirty="0"/>
              <a:t> on event </a:t>
            </a:r>
            <a:r>
              <a:rPr lang="nl-NL" baseline="0" dirty="0" err="1"/>
              <a:t>payload</a:t>
            </a:r>
            <a:r>
              <a:rPr lang="nl-NL" baseline="0" dirty="0"/>
              <a:t>, check routingslip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see</a:t>
            </a:r>
            <a:r>
              <a:rPr lang="nl-NL" baseline="0" dirty="0"/>
              <a:t>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TweetBoard</a:t>
            </a:r>
            <a:r>
              <a:rPr lang="nl-NL" baseline="0" dirty="0"/>
              <a:t> </a:t>
            </a:r>
            <a:r>
              <a:rPr lang="nl-NL" baseline="0" dirty="0" err="1"/>
              <a:t>should</a:t>
            </a:r>
            <a:r>
              <a:rPr lang="nl-NL" baseline="0" dirty="0"/>
              <a:t> act;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so</a:t>
            </a:r>
            <a:r>
              <a:rPr lang="nl-NL" baseline="0" dirty="0"/>
              <a:t>, </a:t>
            </a:r>
            <a:r>
              <a:rPr lang="nl-NL" baseline="0" dirty="0" err="1"/>
              <a:t>add</a:t>
            </a:r>
            <a:r>
              <a:rPr lang="nl-NL" baseline="0" dirty="0"/>
              <a:t> tweet </a:t>
            </a:r>
            <a:r>
              <a:rPr lang="nl-NL" baseline="0" dirty="0" err="1"/>
              <a:t>to</a:t>
            </a:r>
            <a:r>
              <a:rPr lang="nl-NL" baseline="0" dirty="0"/>
              <a:t> tweet list, update routing slip, </a:t>
            </a:r>
            <a:r>
              <a:rPr lang="nl-NL" baseline="0" dirty="0" err="1"/>
              <a:t>retrieve</a:t>
            </a:r>
            <a:r>
              <a:rPr lang="nl-NL" baseline="0" dirty="0"/>
              <a:t>-</a:t>
            </a:r>
            <a:r>
              <a:rPr lang="nl-NL" baseline="0" dirty="0" err="1"/>
              <a:t>and</a:t>
            </a:r>
            <a:r>
              <a:rPr lang="nl-NL" baseline="0" dirty="0"/>
              <a:t>-store in cache; </a:t>
            </a:r>
            <a:r>
              <a:rPr lang="nl-NL" baseline="0" dirty="0" err="1"/>
              <a:t>publish</a:t>
            </a:r>
            <a:r>
              <a:rPr lang="nl-NL" baseline="0" dirty="0"/>
              <a:t> workflow event for </a:t>
            </a:r>
            <a:r>
              <a:rPr lang="nl-NL" baseline="0" dirty="0" err="1"/>
              <a:t>OracleCodeTwitterWorkflow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cache </a:t>
            </a:r>
            <a:r>
              <a:rPr lang="nl-NL" baseline="0" dirty="0" err="1"/>
              <a:t>key</a:t>
            </a:r>
            <a:r>
              <a:rPr lang="nl-NL" baseline="0" dirty="0"/>
              <a:t> for workflow state in </a:t>
            </a:r>
            <a:r>
              <a:rPr lang="nl-NL" baseline="0" dirty="0" err="1"/>
              <a:t>payload</a:t>
            </a:r>
            <a:endParaRPr lang="nl-NL" baseline="0" dirty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aseline="0" dirty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/>
              <a:t>All</a:t>
            </a:r>
            <a:r>
              <a:rPr lang="nl-NL" baseline="0" dirty="0"/>
              <a:t> microservices </a:t>
            </a:r>
            <a:r>
              <a:rPr lang="nl-NL" baseline="0" dirty="0" err="1"/>
              <a:t>publish</a:t>
            </a:r>
            <a:r>
              <a:rPr lang="nl-NL" baseline="0" dirty="0"/>
              <a:t> </a:t>
            </a:r>
            <a:r>
              <a:rPr lang="nl-NL" baseline="0" dirty="0" err="1"/>
              <a:t>logging</a:t>
            </a:r>
            <a:r>
              <a:rPr lang="nl-NL" baseline="0" dirty="0"/>
              <a:t> </a:t>
            </a:r>
            <a:r>
              <a:rPr lang="nl-NL" baseline="0" dirty="0" err="1"/>
              <a:t>about</a:t>
            </a:r>
            <a:r>
              <a:rPr lang="nl-NL" baseline="0" dirty="0"/>
              <a:t> </a:t>
            </a:r>
            <a:r>
              <a:rPr lang="nl-NL" baseline="0" dirty="0" err="1"/>
              <a:t>their</a:t>
            </a:r>
            <a:r>
              <a:rPr lang="nl-NL" baseline="0" dirty="0"/>
              <a:t> actions </a:t>
            </a:r>
            <a:r>
              <a:rPr lang="nl-NL" baseline="0" dirty="0" err="1"/>
              <a:t>with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conversation</a:t>
            </a:r>
            <a:r>
              <a:rPr lang="nl-NL" baseline="0" dirty="0"/>
              <a:t> </a:t>
            </a:r>
            <a:r>
              <a:rPr lang="nl-NL" baseline="0" dirty="0" err="1"/>
              <a:t>identifier</a:t>
            </a:r>
            <a:r>
              <a:rPr lang="nl-NL" baseline="0" dirty="0"/>
              <a:t> as part of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logging</a:t>
            </a:r>
            <a:r>
              <a:rPr lang="nl-NL" baseline="0" dirty="0"/>
              <a:t> </a:t>
            </a:r>
          </a:p>
          <a:p>
            <a:r>
              <a:rPr lang="nl-NL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43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Workflow initiator </a:t>
            </a:r>
            <a:r>
              <a:rPr lang="nl-NL" dirty="0" err="1"/>
              <a:t>responds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NewTweetEvent</a:t>
            </a:r>
            <a:endParaRPr lang="nl-NL" dirty="0"/>
          </a:p>
          <a:p>
            <a:r>
              <a:rPr lang="nl-NL" dirty="0"/>
              <a:t>Workflow Initiator</a:t>
            </a:r>
            <a:r>
              <a:rPr lang="nl-NL" baseline="0" dirty="0"/>
              <a:t> - </a:t>
            </a:r>
            <a:r>
              <a:rPr lang="nl-NL" dirty="0" err="1"/>
              <a:t>When</a:t>
            </a:r>
            <a:r>
              <a:rPr lang="nl-NL" baseline="0" dirty="0"/>
              <a:t> tweet is for hashtag </a:t>
            </a:r>
            <a:r>
              <a:rPr lang="nl-NL" baseline="0" dirty="0" err="1"/>
              <a:t>oraclecode</a:t>
            </a:r>
            <a:r>
              <a:rPr lang="nl-NL" baseline="0" dirty="0"/>
              <a:t>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create</a:t>
            </a:r>
            <a:r>
              <a:rPr lang="nl-NL" baseline="0" dirty="0"/>
              <a:t> routingslip document </a:t>
            </a:r>
            <a:r>
              <a:rPr lang="nl-NL" baseline="0" dirty="0" err="1"/>
              <a:t>with</a:t>
            </a:r>
            <a:r>
              <a:rPr lang="nl-NL" baseline="0" dirty="0"/>
              <a:t> tweet data, store in cache </a:t>
            </a:r>
            <a:r>
              <a:rPr lang="nl-NL" baseline="0" dirty="0" err="1"/>
              <a:t>under</a:t>
            </a:r>
            <a:r>
              <a:rPr lang="nl-NL" baseline="0" dirty="0"/>
              <a:t> </a:t>
            </a:r>
            <a:r>
              <a:rPr lang="nl-NL" baseline="0" dirty="0" err="1"/>
              <a:t>key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publish</a:t>
            </a:r>
            <a:r>
              <a:rPr lang="nl-NL" baseline="0" dirty="0"/>
              <a:t> workflow event for </a:t>
            </a:r>
            <a:r>
              <a:rPr lang="nl-NL" baseline="0" dirty="0" err="1"/>
              <a:t>OracleCodeTwitterWorkflow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cache </a:t>
            </a:r>
            <a:r>
              <a:rPr lang="nl-NL" baseline="0" dirty="0" err="1"/>
              <a:t>key</a:t>
            </a:r>
            <a:r>
              <a:rPr lang="nl-NL" baseline="0" dirty="0"/>
              <a:t> for workflow state in </a:t>
            </a:r>
            <a:r>
              <a:rPr lang="nl-NL" baseline="0" dirty="0" err="1"/>
              <a:t>payload</a:t>
            </a:r>
            <a:endParaRPr lang="nl-NL" baseline="0" dirty="0"/>
          </a:p>
          <a:p>
            <a:r>
              <a:rPr lang="nl-NL" baseline="0" dirty="0" err="1"/>
              <a:t>Validate</a:t>
            </a:r>
            <a:r>
              <a:rPr lang="nl-NL" baseline="0" dirty="0"/>
              <a:t> Tweet – </a:t>
            </a:r>
            <a:r>
              <a:rPr lang="nl-NL" baseline="0" dirty="0" err="1"/>
              <a:t>when</a:t>
            </a:r>
            <a:r>
              <a:rPr lang="nl-NL" baseline="0" dirty="0"/>
              <a:t> </a:t>
            </a:r>
            <a:r>
              <a:rPr lang="nl-NL" baseline="0" dirty="0" err="1"/>
              <a:t>OracleCodeTwitterWorkflow</a:t>
            </a:r>
            <a:r>
              <a:rPr lang="nl-NL" baseline="0" dirty="0"/>
              <a:t> event – </a:t>
            </a:r>
            <a:r>
              <a:rPr lang="nl-NL" baseline="0" dirty="0" err="1"/>
              <a:t>fetch</a:t>
            </a:r>
            <a:r>
              <a:rPr lang="nl-NL" baseline="0" dirty="0"/>
              <a:t> workflow state </a:t>
            </a:r>
            <a:r>
              <a:rPr lang="nl-NL" baseline="0" dirty="0" err="1"/>
              <a:t>from</a:t>
            </a:r>
            <a:r>
              <a:rPr lang="nl-NL" baseline="0" dirty="0"/>
              <a:t> cache </a:t>
            </a:r>
            <a:r>
              <a:rPr lang="nl-NL" baseline="0" dirty="0" err="1"/>
              <a:t>based</a:t>
            </a:r>
            <a:r>
              <a:rPr lang="nl-NL" baseline="0" dirty="0"/>
              <a:t> on event </a:t>
            </a:r>
            <a:r>
              <a:rPr lang="nl-NL" baseline="0" dirty="0" err="1"/>
              <a:t>payload</a:t>
            </a:r>
            <a:r>
              <a:rPr lang="nl-NL" baseline="0" dirty="0"/>
              <a:t>, check routingslip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see</a:t>
            </a:r>
            <a:r>
              <a:rPr lang="nl-NL" baseline="0" dirty="0"/>
              <a:t>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ValidateTweet</a:t>
            </a:r>
            <a:r>
              <a:rPr lang="nl-NL" baseline="0" dirty="0"/>
              <a:t> </a:t>
            </a:r>
            <a:r>
              <a:rPr lang="nl-NL" baseline="0" dirty="0" err="1"/>
              <a:t>should</a:t>
            </a:r>
            <a:r>
              <a:rPr lang="nl-NL" baseline="0" dirty="0"/>
              <a:t> act;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so</a:t>
            </a:r>
            <a:r>
              <a:rPr lang="nl-NL" baseline="0" dirty="0"/>
              <a:t>, </a:t>
            </a:r>
            <a:r>
              <a:rPr lang="nl-NL" baseline="0" dirty="0" err="1"/>
              <a:t>validate</a:t>
            </a:r>
            <a:r>
              <a:rPr lang="nl-NL" baseline="0" dirty="0"/>
              <a:t> tweet, update routing slip, </a:t>
            </a:r>
            <a:r>
              <a:rPr lang="nl-NL" baseline="0" dirty="0" err="1"/>
              <a:t>retrieve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store in cache; </a:t>
            </a:r>
            <a:r>
              <a:rPr lang="nl-NL" baseline="0" dirty="0" err="1"/>
              <a:t>publish</a:t>
            </a:r>
            <a:r>
              <a:rPr lang="nl-NL" baseline="0" dirty="0"/>
              <a:t> workflow event for </a:t>
            </a:r>
            <a:r>
              <a:rPr lang="nl-NL" baseline="0" dirty="0" err="1"/>
              <a:t>OracleCodeTwitterWorkflow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cache </a:t>
            </a:r>
            <a:r>
              <a:rPr lang="nl-NL" baseline="0" dirty="0" err="1"/>
              <a:t>key</a:t>
            </a:r>
            <a:r>
              <a:rPr lang="nl-NL" baseline="0" dirty="0"/>
              <a:t> for workflow state in </a:t>
            </a:r>
            <a:r>
              <a:rPr lang="nl-NL" baseline="0" dirty="0" err="1"/>
              <a:t>payload</a:t>
            </a:r>
            <a:endParaRPr lang="nl-NL" baseline="0" dirty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/>
              <a:t>Enrich</a:t>
            </a:r>
            <a:r>
              <a:rPr lang="nl-NL" baseline="0" dirty="0"/>
              <a:t> Tweet – </a:t>
            </a:r>
            <a:r>
              <a:rPr lang="nl-NL" baseline="0" dirty="0" err="1"/>
              <a:t>when</a:t>
            </a:r>
            <a:r>
              <a:rPr lang="nl-NL" baseline="0" dirty="0"/>
              <a:t> </a:t>
            </a:r>
            <a:r>
              <a:rPr lang="nl-NL" baseline="0" dirty="0" err="1"/>
              <a:t>OracleCodeTwitterWorkflow</a:t>
            </a:r>
            <a:r>
              <a:rPr lang="nl-NL" baseline="0" dirty="0"/>
              <a:t> event – </a:t>
            </a:r>
            <a:r>
              <a:rPr lang="nl-NL" baseline="0" dirty="0" err="1"/>
              <a:t>fetch</a:t>
            </a:r>
            <a:r>
              <a:rPr lang="nl-NL" baseline="0" dirty="0"/>
              <a:t> workflow state </a:t>
            </a:r>
            <a:r>
              <a:rPr lang="nl-NL" baseline="0" dirty="0" err="1"/>
              <a:t>from</a:t>
            </a:r>
            <a:r>
              <a:rPr lang="nl-NL" baseline="0" dirty="0"/>
              <a:t> cache </a:t>
            </a:r>
            <a:r>
              <a:rPr lang="nl-NL" baseline="0" dirty="0" err="1"/>
              <a:t>based</a:t>
            </a:r>
            <a:r>
              <a:rPr lang="nl-NL" baseline="0" dirty="0"/>
              <a:t> on event </a:t>
            </a:r>
            <a:r>
              <a:rPr lang="nl-NL" baseline="0" dirty="0" err="1"/>
              <a:t>payload</a:t>
            </a:r>
            <a:r>
              <a:rPr lang="nl-NL" baseline="0" dirty="0"/>
              <a:t>, check routingslip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see</a:t>
            </a:r>
            <a:r>
              <a:rPr lang="nl-NL" baseline="0" dirty="0"/>
              <a:t>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EnrichTweet</a:t>
            </a:r>
            <a:r>
              <a:rPr lang="nl-NL" baseline="0" dirty="0"/>
              <a:t> </a:t>
            </a:r>
            <a:r>
              <a:rPr lang="nl-NL" baseline="0" dirty="0" err="1"/>
              <a:t>should</a:t>
            </a:r>
            <a:r>
              <a:rPr lang="nl-NL" baseline="0" dirty="0"/>
              <a:t> act;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so</a:t>
            </a:r>
            <a:r>
              <a:rPr lang="nl-NL" baseline="0" dirty="0"/>
              <a:t>, </a:t>
            </a:r>
            <a:r>
              <a:rPr lang="nl-NL" baseline="0" dirty="0" err="1"/>
              <a:t>enrich</a:t>
            </a:r>
            <a:r>
              <a:rPr lang="nl-NL" baseline="0" dirty="0"/>
              <a:t> tweet, update routing slip, </a:t>
            </a:r>
            <a:r>
              <a:rPr lang="nl-NL" baseline="0" dirty="0" err="1"/>
              <a:t>retrieve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store in cache; </a:t>
            </a:r>
            <a:r>
              <a:rPr lang="nl-NL" baseline="0" dirty="0" err="1"/>
              <a:t>publish</a:t>
            </a:r>
            <a:r>
              <a:rPr lang="nl-NL" baseline="0" dirty="0"/>
              <a:t> workflow event for </a:t>
            </a:r>
            <a:r>
              <a:rPr lang="nl-NL" baseline="0" dirty="0" err="1"/>
              <a:t>OracleCodeTwitterWorkflow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cache </a:t>
            </a:r>
            <a:r>
              <a:rPr lang="nl-NL" baseline="0" dirty="0" err="1"/>
              <a:t>key</a:t>
            </a:r>
            <a:r>
              <a:rPr lang="nl-NL" baseline="0" dirty="0"/>
              <a:t> for workflow state in </a:t>
            </a:r>
            <a:r>
              <a:rPr lang="nl-NL" baseline="0" dirty="0" err="1"/>
              <a:t>payload</a:t>
            </a:r>
            <a:endParaRPr lang="nl-NL" baseline="0" dirty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/>
              <a:t>TweetBoard</a:t>
            </a:r>
            <a:r>
              <a:rPr lang="nl-NL" baseline="0" dirty="0"/>
              <a:t> – </a:t>
            </a:r>
            <a:r>
              <a:rPr lang="nl-NL" baseline="0" dirty="0" err="1"/>
              <a:t>when</a:t>
            </a:r>
            <a:r>
              <a:rPr lang="nl-NL" baseline="0" dirty="0"/>
              <a:t> </a:t>
            </a:r>
            <a:r>
              <a:rPr lang="nl-NL" baseline="0" dirty="0" err="1"/>
              <a:t>OracleCodeTwitterWorkflow</a:t>
            </a:r>
            <a:r>
              <a:rPr lang="nl-NL" baseline="0" dirty="0"/>
              <a:t> event – </a:t>
            </a:r>
            <a:r>
              <a:rPr lang="nl-NL" baseline="0" dirty="0" err="1"/>
              <a:t>fetch</a:t>
            </a:r>
            <a:r>
              <a:rPr lang="nl-NL" baseline="0" dirty="0"/>
              <a:t> workflow state </a:t>
            </a:r>
            <a:r>
              <a:rPr lang="nl-NL" baseline="0" dirty="0" err="1"/>
              <a:t>from</a:t>
            </a:r>
            <a:r>
              <a:rPr lang="nl-NL" baseline="0" dirty="0"/>
              <a:t> cache </a:t>
            </a:r>
            <a:r>
              <a:rPr lang="nl-NL" baseline="0" dirty="0" err="1"/>
              <a:t>based</a:t>
            </a:r>
            <a:r>
              <a:rPr lang="nl-NL" baseline="0" dirty="0"/>
              <a:t> on event </a:t>
            </a:r>
            <a:r>
              <a:rPr lang="nl-NL" baseline="0" dirty="0" err="1"/>
              <a:t>payload</a:t>
            </a:r>
            <a:r>
              <a:rPr lang="nl-NL" baseline="0" dirty="0"/>
              <a:t>, check routingslip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see</a:t>
            </a:r>
            <a:r>
              <a:rPr lang="nl-NL" baseline="0" dirty="0"/>
              <a:t>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TweetBoard</a:t>
            </a:r>
            <a:r>
              <a:rPr lang="nl-NL" baseline="0" dirty="0"/>
              <a:t> </a:t>
            </a:r>
            <a:r>
              <a:rPr lang="nl-NL" baseline="0" dirty="0" err="1"/>
              <a:t>should</a:t>
            </a:r>
            <a:r>
              <a:rPr lang="nl-NL" baseline="0" dirty="0"/>
              <a:t> act;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so</a:t>
            </a:r>
            <a:r>
              <a:rPr lang="nl-NL" baseline="0" dirty="0"/>
              <a:t>, </a:t>
            </a:r>
            <a:r>
              <a:rPr lang="nl-NL" baseline="0" dirty="0" err="1"/>
              <a:t>add</a:t>
            </a:r>
            <a:r>
              <a:rPr lang="nl-NL" baseline="0" dirty="0"/>
              <a:t> tweet </a:t>
            </a:r>
            <a:r>
              <a:rPr lang="nl-NL" baseline="0" dirty="0" err="1"/>
              <a:t>to</a:t>
            </a:r>
            <a:r>
              <a:rPr lang="nl-NL" baseline="0" dirty="0"/>
              <a:t> tweet list, update routing slip, </a:t>
            </a:r>
            <a:r>
              <a:rPr lang="nl-NL" baseline="0" dirty="0" err="1"/>
              <a:t>retrieve</a:t>
            </a:r>
            <a:r>
              <a:rPr lang="nl-NL" baseline="0" dirty="0"/>
              <a:t>-</a:t>
            </a:r>
            <a:r>
              <a:rPr lang="nl-NL" baseline="0" dirty="0" err="1"/>
              <a:t>and</a:t>
            </a:r>
            <a:r>
              <a:rPr lang="nl-NL" baseline="0" dirty="0"/>
              <a:t>-store in cache; </a:t>
            </a:r>
            <a:r>
              <a:rPr lang="nl-NL" baseline="0" dirty="0" err="1"/>
              <a:t>publish</a:t>
            </a:r>
            <a:r>
              <a:rPr lang="nl-NL" baseline="0" dirty="0"/>
              <a:t> workflow event for </a:t>
            </a:r>
            <a:r>
              <a:rPr lang="nl-NL" baseline="0" dirty="0" err="1"/>
              <a:t>OracleCodeTwitterWorkflow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cache </a:t>
            </a:r>
            <a:r>
              <a:rPr lang="nl-NL" baseline="0" dirty="0" err="1"/>
              <a:t>key</a:t>
            </a:r>
            <a:r>
              <a:rPr lang="nl-NL" baseline="0" dirty="0"/>
              <a:t> for workflow state in </a:t>
            </a:r>
            <a:r>
              <a:rPr lang="nl-NL" baseline="0" dirty="0" err="1"/>
              <a:t>payload</a:t>
            </a:r>
            <a:endParaRPr lang="nl-NL" baseline="0" dirty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aseline="0" dirty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/>
              <a:t>All</a:t>
            </a:r>
            <a:r>
              <a:rPr lang="nl-NL" baseline="0" dirty="0"/>
              <a:t> microservices </a:t>
            </a:r>
            <a:r>
              <a:rPr lang="nl-NL" baseline="0" dirty="0" err="1"/>
              <a:t>publish</a:t>
            </a:r>
            <a:r>
              <a:rPr lang="nl-NL" baseline="0" dirty="0"/>
              <a:t> </a:t>
            </a:r>
            <a:r>
              <a:rPr lang="nl-NL" baseline="0" dirty="0" err="1"/>
              <a:t>logging</a:t>
            </a:r>
            <a:r>
              <a:rPr lang="nl-NL" baseline="0" dirty="0"/>
              <a:t> </a:t>
            </a:r>
            <a:r>
              <a:rPr lang="nl-NL" baseline="0" dirty="0" err="1"/>
              <a:t>about</a:t>
            </a:r>
            <a:r>
              <a:rPr lang="nl-NL" baseline="0" dirty="0"/>
              <a:t> </a:t>
            </a:r>
            <a:r>
              <a:rPr lang="nl-NL" baseline="0" dirty="0" err="1"/>
              <a:t>their</a:t>
            </a:r>
            <a:r>
              <a:rPr lang="nl-NL" baseline="0" dirty="0"/>
              <a:t> actions </a:t>
            </a:r>
            <a:r>
              <a:rPr lang="nl-NL" baseline="0" dirty="0" err="1"/>
              <a:t>with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conversation</a:t>
            </a:r>
            <a:r>
              <a:rPr lang="nl-NL" baseline="0" dirty="0"/>
              <a:t> </a:t>
            </a:r>
            <a:r>
              <a:rPr lang="nl-NL" baseline="0" dirty="0" err="1"/>
              <a:t>identifier</a:t>
            </a:r>
            <a:r>
              <a:rPr lang="nl-NL" baseline="0" dirty="0"/>
              <a:t> as part of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logging</a:t>
            </a:r>
            <a:r>
              <a:rPr lang="nl-NL" baseline="0" dirty="0"/>
              <a:t> </a:t>
            </a:r>
          </a:p>
          <a:p>
            <a:r>
              <a:rPr lang="nl-NL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5436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Workflow initiator </a:t>
            </a:r>
            <a:r>
              <a:rPr lang="nl-NL" dirty="0" err="1"/>
              <a:t>responds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NewTweetEvent</a:t>
            </a:r>
            <a:endParaRPr lang="nl-NL" dirty="0"/>
          </a:p>
          <a:p>
            <a:r>
              <a:rPr lang="nl-NL" dirty="0"/>
              <a:t>Workflow Initiator</a:t>
            </a:r>
            <a:r>
              <a:rPr lang="nl-NL" baseline="0" dirty="0"/>
              <a:t> - </a:t>
            </a:r>
            <a:r>
              <a:rPr lang="nl-NL" dirty="0" err="1"/>
              <a:t>When</a:t>
            </a:r>
            <a:r>
              <a:rPr lang="nl-NL" baseline="0" dirty="0"/>
              <a:t> tweet is for hashtag </a:t>
            </a:r>
            <a:r>
              <a:rPr lang="nl-NL" baseline="0" dirty="0" err="1"/>
              <a:t>oraclecode</a:t>
            </a:r>
            <a:r>
              <a:rPr lang="nl-NL" baseline="0" dirty="0"/>
              <a:t> </a:t>
            </a:r>
            <a:r>
              <a:rPr lang="nl-NL" baseline="0" dirty="0" err="1"/>
              <a:t>then</a:t>
            </a:r>
            <a:r>
              <a:rPr lang="nl-NL" baseline="0" dirty="0"/>
              <a:t> </a:t>
            </a:r>
            <a:r>
              <a:rPr lang="nl-NL" baseline="0" dirty="0" err="1"/>
              <a:t>create</a:t>
            </a:r>
            <a:r>
              <a:rPr lang="nl-NL" baseline="0" dirty="0"/>
              <a:t> routingslip document </a:t>
            </a:r>
            <a:r>
              <a:rPr lang="nl-NL" baseline="0" dirty="0" err="1"/>
              <a:t>with</a:t>
            </a:r>
            <a:r>
              <a:rPr lang="nl-NL" baseline="0" dirty="0"/>
              <a:t> tweet data, store in cache </a:t>
            </a:r>
            <a:r>
              <a:rPr lang="nl-NL" baseline="0" dirty="0" err="1"/>
              <a:t>under</a:t>
            </a:r>
            <a:r>
              <a:rPr lang="nl-NL" baseline="0" dirty="0"/>
              <a:t> </a:t>
            </a:r>
            <a:r>
              <a:rPr lang="nl-NL" baseline="0" dirty="0" err="1"/>
              <a:t>key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</a:t>
            </a:r>
            <a:r>
              <a:rPr lang="nl-NL" baseline="0" dirty="0" err="1"/>
              <a:t>publish</a:t>
            </a:r>
            <a:r>
              <a:rPr lang="nl-NL" baseline="0" dirty="0"/>
              <a:t> workflow event for </a:t>
            </a:r>
            <a:r>
              <a:rPr lang="nl-NL" baseline="0" dirty="0" err="1"/>
              <a:t>OracleCodeTwitterWorkflow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cache </a:t>
            </a:r>
            <a:r>
              <a:rPr lang="nl-NL" baseline="0" dirty="0" err="1"/>
              <a:t>key</a:t>
            </a:r>
            <a:r>
              <a:rPr lang="nl-NL" baseline="0" dirty="0"/>
              <a:t> for workflow state in </a:t>
            </a:r>
            <a:r>
              <a:rPr lang="nl-NL" baseline="0" dirty="0" err="1"/>
              <a:t>payload</a:t>
            </a:r>
            <a:endParaRPr lang="nl-NL" baseline="0" dirty="0"/>
          </a:p>
          <a:p>
            <a:r>
              <a:rPr lang="nl-NL" baseline="0" dirty="0" err="1"/>
              <a:t>Validate</a:t>
            </a:r>
            <a:r>
              <a:rPr lang="nl-NL" baseline="0" dirty="0"/>
              <a:t> Tweet – </a:t>
            </a:r>
            <a:r>
              <a:rPr lang="nl-NL" baseline="0" dirty="0" err="1"/>
              <a:t>when</a:t>
            </a:r>
            <a:r>
              <a:rPr lang="nl-NL" baseline="0" dirty="0"/>
              <a:t> </a:t>
            </a:r>
            <a:r>
              <a:rPr lang="nl-NL" baseline="0" dirty="0" err="1"/>
              <a:t>OracleCodeTwitterWorkflow</a:t>
            </a:r>
            <a:r>
              <a:rPr lang="nl-NL" baseline="0" dirty="0"/>
              <a:t> event – </a:t>
            </a:r>
            <a:r>
              <a:rPr lang="nl-NL" baseline="0" dirty="0" err="1"/>
              <a:t>fetch</a:t>
            </a:r>
            <a:r>
              <a:rPr lang="nl-NL" baseline="0" dirty="0"/>
              <a:t> workflow state </a:t>
            </a:r>
            <a:r>
              <a:rPr lang="nl-NL" baseline="0" dirty="0" err="1"/>
              <a:t>from</a:t>
            </a:r>
            <a:r>
              <a:rPr lang="nl-NL" baseline="0" dirty="0"/>
              <a:t> cache </a:t>
            </a:r>
            <a:r>
              <a:rPr lang="nl-NL" baseline="0" dirty="0" err="1"/>
              <a:t>based</a:t>
            </a:r>
            <a:r>
              <a:rPr lang="nl-NL" baseline="0" dirty="0"/>
              <a:t> on event </a:t>
            </a:r>
            <a:r>
              <a:rPr lang="nl-NL" baseline="0" dirty="0" err="1"/>
              <a:t>payload</a:t>
            </a:r>
            <a:r>
              <a:rPr lang="nl-NL" baseline="0" dirty="0"/>
              <a:t>, check routingslip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see</a:t>
            </a:r>
            <a:r>
              <a:rPr lang="nl-NL" baseline="0" dirty="0"/>
              <a:t>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ValidateTweet</a:t>
            </a:r>
            <a:r>
              <a:rPr lang="nl-NL" baseline="0" dirty="0"/>
              <a:t> </a:t>
            </a:r>
            <a:r>
              <a:rPr lang="nl-NL" baseline="0" dirty="0" err="1"/>
              <a:t>should</a:t>
            </a:r>
            <a:r>
              <a:rPr lang="nl-NL" baseline="0" dirty="0"/>
              <a:t> act;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so</a:t>
            </a:r>
            <a:r>
              <a:rPr lang="nl-NL" baseline="0" dirty="0"/>
              <a:t>, </a:t>
            </a:r>
            <a:r>
              <a:rPr lang="nl-NL" baseline="0" dirty="0" err="1"/>
              <a:t>validate</a:t>
            </a:r>
            <a:r>
              <a:rPr lang="nl-NL" baseline="0" dirty="0"/>
              <a:t> tweet, update routing slip, </a:t>
            </a:r>
            <a:r>
              <a:rPr lang="nl-NL" baseline="0" dirty="0" err="1"/>
              <a:t>retrieve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store in cache; </a:t>
            </a:r>
            <a:r>
              <a:rPr lang="nl-NL" baseline="0" dirty="0" err="1"/>
              <a:t>publish</a:t>
            </a:r>
            <a:r>
              <a:rPr lang="nl-NL" baseline="0" dirty="0"/>
              <a:t> workflow event for </a:t>
            </a:r>
            <a:r>
              <a:rPr lang="nl-NL" baseline="0" dirty="0" err="1"/>
              <a:t>OracleCodeTwitterWorkflow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cache </a:t>
            </a:r>
            <a:r>
              <a:rPr lang="nl-NL" baseline="0" dirty="0" err="1"/>
              <a:t>key</a:t>
            </a:r>
            <a:r>
              <a:rPr lang="nl-NL" baseline="0" dirty="0"/>
              <a:t> for workflow state in </a:t>
            </a:r>
            <a:r>
              <a:rPr lang="nl-NL" baseline="0" dirty="0" err="1"/>
              <a:t>payload</a:t>
            </a:r>
            <a:endParaRPr lang="nl-NL" baseline="0" dirty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/>
              <a:t>Enrich</a:t>
            </a:r>
            <a:r>
              <a:rPr lang="nl-NL" baseline="0" dirty="0"/>
              <a:t> Tweet – </a:t>
            </a:r>
            <a:r>
              <a:rPr lang="nl-NL" baseline="0" dirty="0" err="1"/>
              <a:t>when</a:t>
            </a:r>
            <a:r>
              <a:rPr lang="nl-NL" baseline="0" dirty="0"/>
              <a:t> </a:t>
            </a:r>
            <a:r>
              <a:rPr lang="nl-NL" baseline="0" dirty="0" err="1"/>
              <a:t>OracleCodeTwitterWorkflow</a:t>
            </a:r>
            <a:r>
              <a:rPr lang="nl-NL" baseline="0" dirty="0"/>
              <a:t> event – </a:t>
            </a:r>
            <a:r>
              <a:rPr lang="nl-NL" baseline="0" dirty="0" err="1"/>
              <a:t>fetch</a:t>
            </a:r>
            <a:r>
              <a:rPr lang="nl-NL" baseline="0" dirty="0"/>
              <a:t> workflow state </a:t>
            </a:r>
            <a:r>
              <a:rPr lang="nl-NL" baseline="0" dirty="0" err="1"/>
              <a:t>from</a:t>
            </a:r>
            <a:r>
              <a:rPr lang="nl-NL" baseline="0" dirty="0"/>
              <a:t> cache </a:t>
            </a:r>
            <a:r>
              <a:rPr lang="nl-NL" baseline="0" dirty="0" err="1"/>
              <a:t>based</a:t>
            </a:r>
            <a:r>
              <a:rPr lang="nl-NL" baseline="0" dirty="0"/>
              <a:t> on event </a:t>
            </a:r>
            <a:r>
              <a:rPr lang="nl-NL" baseline="0" dirty="0" err="1"/>
              <a:t>payload</a:t>
            </a:r>
            <a:r>
              <a:rPr lang="nl-NL" baseline="0" dirty="0"/>
              <a:t>, check routingslip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see</a:t>
            </a:r>
            <a:r>
              <a:rPr lang="nl-NL" baseline="0" dirty="0"/>
              <a:t>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EnrichTweet</a:t>
            </a:r>
            <a:r>
              <a:rPr lang="nl-NL" baseline="0" dirty="0"/>
              <a:t> </a:t>
            </a:r>
            <a:r>
              <a:rPr lang="nl-NL" baseline="0" dirty="0" err="1"/>
              <a:t>should</a:t>
            </a:r>
            <a:r>
              <a:rPr lang="nl-NL" baseline="0" dirty="0"/>
              <a:t> act;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so</a:t>
            </a:r>
            <a:r>
              <a:rPr lang="nl-NL" baseline="0" dirty="0"/>
              <a:t>, </a:t>
            </a:r>
            <a:r>
              <a:rPr lang="nl-NL" baseline="0" dirty="0" err="1"/>
              <a:t>enrich</a:t>
            </a:r>
            <a:r>
              <a:rPr lang="nl-NL" baseline="0" dirty="0"/>
              <a:t> tweet, update routing slip, </a:t>
            </a:r>
            <a:r>
              <a:rPr lang="nl-NL" baseline="0" dirty="0" err="1"/>
              <a:t>retrieve</a:t>
            </a:r>
            <a:r>
              <a:rPr lang="nl-NL" baseline="0" dirty="0"/>
              <a:t> </a:t>
            </a:r>
            <a:r>
              <a:rPr lang="nl-NL" baseline="0" dirty="0" err="1"/>
              <a:t>and</a:t>
            </a:r>
            <a:r>
              <a:rPr lang="nl-NL" baseline="0" dirty="0"/>
              <a:t> store in cache; </a:t>
            </a:r>
            <a:r>
              <a:rPr lang="nl-NL" baseline="0" dirty="0" err="1"/>
              <a:t>publish</a:t>
            </a:r>
            <a:r>
              <a:rPr lang="nl-NL" baseline="0" dirty="0"/>
              <a:t> workflow event for </a:t>
            </a:r>
            <a:r>
              <a:rPr lang="nl-NL" baseline="0" dirty="0" err="1"/>
              <a:t>OracleCodeTwitterWorkflow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cache </a:t>
            </a:r>
            <a:r>
              <a:rPr lang="nl-NL" baseline="0" dirty="0" err="1"/>
              <a:t>key</a:t>
            </a:r>
            <a:r>
              <a:rPr lang="nl-NL" baseline="0" dirty="0"/>
              <a:t> for workflow state in </a:t>
            </a:r>
            <a:r>
              <a:rPr lang="nl-NL" baseline="0" dirty="0" err="1"/>
              <a:t>payload</a:t>
            </a:r>
            <a:endParaRPr lang="nl-NL" baseline="0" dirty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/>
              <a:t>TweetBoard</a:t>
            </a:r>
            <a:r>
              <a:rPr lang="nl-NL" baseline="0" dirty="0"/>
              <a:t> – </a:t>
            </a:r>
            <a:r>
              <a:rPr lang="nl-NL" baseline="0" dirty="0" err="1"/>
              <a:t>when</a:t>
            </a:r>
            <a:r>
              <a:rPr lang="nl-NL" baseline="0" dirty="0"/>
              <a:t> </a:t>
            </a:r>
            <a:r>
              <a:rPr lang="nl-NL" baseline="0" dirty="0" err="1"/>
              <a:t>OracleCodeTwitterWorkflow</a:t>
            </a:r>
            <a:r>
              <a:rPr lang="nl-NL" baseline="0" dirty="0"/>
              <a:t> event – </a:t>
            </a:r>
            <a:r>
              <a:rPr lang="nl-NL" baseline="0" dirty="0" err="1"/>
              <a:t>fetch</a:t>
            </a:r>
            <a:r>
              <a:rPr lang="nl-NL" baseline="0" dirty="0"/>
              <a:t> workflow state </a:t>
            </a:r>
            <a:r>
              <a:rPr lang="nl-NL" baseline="0" dirty="0" err="1"/>
              <a:t>from</a:t>
            </a:r>
            <a:r>
              <a:rPr lang="nl-NL" baseline="0" dirty="0"/>
              <a:t> cache </a:t>
            </a:r>
            <a:r>
              <a:rPr lang="nl-NL" baseline="0" dirty="0" err="1"/>
              <a:t>based</a:t>
            </a:r>
            <a:r>
              <a:rPr lang="nl-NL" baseline="0" dirty="0"/>
              <a:t> on event </a:t>
            </a:r>
            <a:r>
              <a:rPr lang="nl-NL" baseline="0" dirty="0" err="1"/>
              <a:t>payload</a:t>
            </a:r>
            <a:r>
              <a:rPr lang="nl-NL" baseline="0" dirty="0"/>
              <a:t>, check routingslip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see</a:t>
            </a:r>
            <a:r>
              <a:rPr lang="nl-NL" baseline="0" dirty="0"/>
              <a:t>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TweetBoard</a:t>
            </a:r>
            <a:r>
              <a:rPr lang="nl-NL" baseline="0" dirty="0"/>
              <a:t> </a:t>
            </a:r>
            <a:r>
              <a:rPr lang="nl-NL" baseline="0" dirty="0" err="1"/>
              <a:t>should</a:t>
            </a:r>
            <a:r>
              <a:rPr lang="nl-NL" baseline="0" dirty="0"/>
              <a:t> act; </a:t>
            </a:r>
            <a:r>
              <a:rPr lang="nl-NL" baseline="0" dirty="0" err="1"/>
              <a:t>if</a:t>
            </a:r>
            <a:r>
              <a:rPr lang="nl-NL" baseline="0" dirty="0"/>
              <a:t> </a:t>
            </a:r>
            <a:r>
              <a:rPr lang="nl-NL" baseline="0" dirty="0" err="1"/>
              <a:t>so</a:t>
            </a:r>
            <a:r>
              <a:rPr lang="nl-NL" baseline="0" dirty="0"/>
              <a:t>, </a:t>
            </a:r>
            <a:r>
              <a:rPr lang="nl-NL" baseline="0" dirty="0" err="1"/>
              <a:t>add</a:t>
            </a:r>
            <a:r>
              <a:rPr lang="nl-NL" baseline="0" dirty="0"/>
              <a:t> tweet </a:t>
            </a:r>
            <a:r>
              <a:rPr lang="nl-NL" baseline="0" dirty="0" err="1"/>
              <a:t>to</a:t>
            </a:r>
            <a:r>
              <a:rPr lang="nl-NL" baseline="0" dirty="0"/>
              <a:t> tweet list, update routing slip, </a:t>
            </a:r>
            <a:r>
              <a:rPr lang="nl-NL" baseline="0" dirty="0" err="1"/>
              <a:t>retrieve</a:t>
            </a:r>
            <a:r>
              <a:rPr lang="nl-NL" baseline="0" dirty="0"/>
              <a:t>-</a:t>
            </a:r>
            <a:r>
              <a:rPr lang="nl-NL" baseline="0" dirty="0" err="1"/>
              <a:t>and</a:t>
            </a:r>
            <a:r>
              <a:rPr lang="nl-NL" baseline="0" dirty="0"/>
              <a:t>-store in cache; </a:t>
            </a:r>
            <a:r>
              <a:rPr lang="nl-NL" baseline="0" dirty="0" err="1"/>
              <a:t>publish</a:t>
            </a:r>
            <a:r>
              <a:rPr lang="nl-NL" baseline="0" dirty="0"/>
              <a:t> workflow event for </a:t>
            </a:r>
            <a:r>
              <a:rPr lang="nl-NL" baseline="0" dirty="0" err="1"/>
              <a:t>OracleCodeTwitterWorkflow</a:t>
            </a:r>
            <a:r>
              <a:rPr lang="nl-NL" baseline="0" dirty="0"/>
              <a:t> </a:t>
            </a:r>
            <a:r>
              <a:rPr lang="nl-NL" baseline="0" dirty="0" err="1"/>
              <a:t>with</a:t>
            </a:r>
            <a:r>
              <a:rPr lang="nl-NL" baseline="0" dirty="0"/>
              <a:t> cache </a:t>
            </a:r>
            <a:r>
              <a:rPr lang="nl-NL" baseline="0" dirty="0" err="1"/>
              <a:t>key</a:t>
            </a:r>
            <a:r>
              <a:rPr lang="nl-NL" baseline="0" dirty="0"/>
              <a:t> for workflow state in </a:t>
            </a:r>
            <a:r>
              <a:rPr lang="nl-NL" baseline="0" dirty="0" err="1"/>
              <a:t>payload</a:t>
            </a:r>
            <a:endParaRPr lang="nl-NL" baseline="0" dirty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aseline="0" dirty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/>
              <a:t>All</a:t>
            </a:r>
            <a:r>
              <a:rPr lang="nl-NL" baseline="0" dirty="0"/>
              <a:t> microservices </a:t>
            </a:r>
            <a:r>
              <a:rPr lang="nl-NL" baseline="0" dirty="0" err="1"/>
              <a:t>publish</a:t>
            </a:r>
            <a:r>
              <a:rPr lang="nl-NL" baseline="0" dirty="0"/>
              <a:t> </a:t>
            </a:r>
            <a:r>
              <a:rPr lang="nl-NL" baseline="0" dirty="0" err="1"/>
              <a:t>logging</a:t>
            </a:r>
            <a:r>
              <a:rPr lang="nl-NL" baseline="0" dirty="0"/>
              <a:t> </a:t>
            </a:r>
            <a:r>
              <a:rPr lang="nl-NL" baseline="0" dirty="0" err="1"/>
              <a:t>about</a:t>
            </a:r>
            <a:r>
              <a:rPr lang="nl-NL" baseline="0" dirty="0"/>
              <a:t> </a:t>
            </a:r>
            <a:r>
              <a:rPr lang="nl-NL" baseline="0" dirty="0" err="1"/>
              <a:t>their</a:t>
            </a:r>
            <a:r>
              <a:rPr lang="nl-NL" baseline="0" dirty="0"/>
              <a:t> actions </a:t>
            </a:r>
            <a:r>
              <a:rPr lang="nl-NL" baseline="0" dirty="0" err="1"/>
              <a:t>with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conversation</a:t>
            </a:r>
            <a:r>
              <a:rPr lang="nl-NL" baseline="0" dirty="0"/>
              <a:t> </a:t>
            </a:r>
            <a:r>
              <a:rPr lang="nl-NL" baseline="0" dirty="0" err="1"/>
              <a:t>identifier</a:t>
            </a:r>
            <a:r>
              <a:rPr lang="nl-NL" baseline="0" dirty="0"/>
              <a:t> as part of </a:t>
            </a:r>
            <a:r>
              <a:rPr lang="nl-NL" baseline="0" dirty="0" err="1"/>
              <a:t>the</a:t>
            </a:r>
            <a:r>
              <a:rPr lang="nl-NL" baseline="0" dirty="0"/>
              <a:t> </a:t>
            </a:r>
            <a:r>
              <a:rPr lang="nl-NL" baseline="0" dirty="0" err="1"/>
              <a:t>logging</a:t>
            </a:r>
            <a:r>
              <a:rPr lang="nl-NL" baseline="0" dirty="0"/>
              <a:t> </a:t>
            </a:r>
          </a:p>
          <a:p>
            <a:r>
              <a:rPr lang="nl-NL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53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  <a:p>
            <a:r>
              <a:rPr lang="en-US" dirty="0"/>
              <a:t>Requirements</a:t>
            </a:r>
          </a:p>
          <a:p>
            <a:r>
              <a:rPr lang="en-US" dirty="0"/>
              <a:t>Specifications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68412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dazzle the audience with a quick dump of all technologies (and cloud services) used for putting the </a:t>
            </a:r>
            <a:r>
              <a:rPr lang="en-US" dirty="0" err="1"/>
              <a:t>webshop</a:t>
            </a:r>
            <a:r>
              <a:rPr lang="en-US" dirty="0"/>
              <a:t> together - for the UI, the API implementation, the </a:t>
            </a:r>
            <a:r>
              <a:rPr lang="en-US" dirty="0" err="1"/>
              <a:t>datastores</a:t>
            </a:r>
            <a:r>
              <a:rPr lang="en-US" dirty="0"/>
              <a:t> and the event  bus.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FCE8C-42D9-43C6-BADD-EC45F87C0893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0071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dazzle the audience with a quick dump of all technologies (and cloud services) used for putting the </a:t>
            </a:r>
            <a:r>
              <a:rPr lang="en-US" dirty="0" err="1"/>
              <a:t>webshop</a:t>
            </a:r>
            <a:r>
              <a:rPr lang="en-US" dirty="0"/>
              <a:t> together - for the UI, the API implementation, the </a:t>
            </a:r>
            <a:r>
              <a:rPr lang="en-US" dirty="0" err="1"/>
              <a:t>datastores</a:t>
            </a:r>
            <a:r>
              <a:rPr lang="en-US" dirty="0"/>
              <a:t> and the event  bus.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FCE8C-42D9-43C6-BADD-EC45F87C0893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3694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 and Run (Docker Containers)</a:t>
            </a:r>
          </a:p>
          <a:p>
            <a:pPr lvl="1"/>
            <a:r>
              <a:rPr lang="en-US" dirty="0"/>
              <a:t>Distributed infrastructure (scalable and available)</a:t>
            </a:r>
          </a:p>
          <a:p>
            <a:pPr lvl="1"/>
            <a:r>
              <a:rPr lang="en-US" dirty="0"/>
              <a:t>Hide infrastructure from DevOps teams</a:t>
            </a:r>
          </a:p>
          <a:p>
            <a:pPr lvl="1"/>
            <a:r>
              <a:rPr lang="en-US" dirty="0"/>
              <a:t>Auto-healing</a:t>
            </a:r>
          </a:p>
          <a:p>
            <a:pPr lvl="1"/>
            <a:r>
              <a:rPr lang="en-US" dirty="0"/>
              <a:t>Elastic Scale </a:t>
            </a:r>
          </a:p>
          <a:p>
            <a:pPr lvl="1"/>
            <a:r>
              <a:rPr lang="en-US" dirty="0"/>
              <a:t>Wire up the micros – connect dynamically (service discovery)</a:t>
            </a:r>
          </a:p>
          <a:p>
            <a:pPr lvl="1"/>
            <a:r>
              <a:rPr lang="en-US" dirty="0"/>
              <a:t>Load Balance</a:t>
            </a:r>
          </a:p>
          <a:p>
            <a:pPr lvl="1"/>
            <a:r>
              <a:rPr lang="en-US" dirty="0"/>
              <a:t>Provide Persistent storage</a:t>
            </a:r>
          </a:p>
          <a:p>
            <a:pPr lvl="1"/>
            <a:r>
              <a:rPr lang="en-US" dirty="0"/>
              <a:t>Rolling Upgrade</a:t>
            </a:r>
          </a:p>
          <a:p>
            <a:pPr lvl="1"/>
            <a:r>
              <a:rPr lang="en-US" dirty="0"/>
              <a:t>Configuration &amp; Secret Management</a:t>
            </a:r>
          </a:p>
          <a:p>
            <a:pPr lvl="1"/>
            <a:r>
              <a:rPr lang="en-US" dirty="0"/>
              <a:t>Secure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4433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 and Run (Docker Containers)</a:t>
            </a:r>
          </a:p>
          <a:p>
            <a:pPr lvl="1"/>
            <a:r>
              <a:rPr lang="en-US" dirty="0"/>
              <a:t>Distributed infrastructure (scalable and available)</a:t>
            </a:r>
          </a:p>
          <a:p>
            <a:pPr lvl="1"/>
            <a:r>
              <a:rPr lang="en-US" dirty="0"/>
              <a:t>Hide infrastructure from DevOps teams</a:t>
            </a:r>
          </a:p>
          <a:p>
            <a:pPr lvl="1"/>
            <a:r>
              <a:rPr lang="en-US" dirty="0"/>
              <a:t>Auto-healing</a:t>
            </a:r>
          </a:p>
          <a:p>
            <a:pPr lvl="1"/>
            <a:r>
              <a:rPr lang="en-US" dirty="0"/>
              <a:t>Elastic Scale </a:t>
            </a:r>
          </a:p>
          <a:p>
            <a:pPr lvl="1"/>
            <a:r>
              <a:rPr lang="en-US" dirty="0"/>
              <a:t>Wire up the micros – connect dynamically (service discovery)</a:t>
            </a:r>
          </a:p>
          <a:p>
            <a:pPr lvl="1"/>
            <a:r>
              <a:rPr lang="en-US" dirty="0"/>
              <a:t>Load Balance</a:t>
            </a:r>
          </a:p>
          <a:p>
            <a:pPr lvl="1"/>
            <a:r>
              <a:rPr lang="en-US" dirty="0"/>
              <a:t>Provide Persistent storage</a:t>
            </a:r>
          </a:p>
          <a:p>
            <a:pPr lvl="1"/>
            <a:r>
              <a:rPr lang="en-US" dirty="0"/>
              <a:t>Rolling Upgrade</a:t>
            </a:r>
          </a:p>
          <a:p>
            <a:pPr lvl="1"/>
            <a:r>
              <a:rPr lang="en-US" dirty="0"/>
              <a:t>Configuration &amp; Secret Management</a:t>
            </a:r>
          </a:p>
          <a:p>
            <a:pPr lvl="1"/>
            <a:r>
              <a:rPr lang="en-US" dirty="0"/>
              <a:t>Secure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46118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 and Run (Docker Containers)</a:t>
            </a:r>
          </a:p>
          <a:p>
            <a:pPr lvl="1"/>
            <a:r>
              <a:rPr lang="en-US" dirty="0"/>
              <a:t>Distributed infrastructure (scalable and available)</a:t>
            </a:r>
          </a:p>
          <a:p>
            <a:pPr lvl="1"/>
            <a:r>
              <a:rPr lang="en-US" dirty="0"/>
              <a:t>Hide infrastructure from DevOps teams</a:t>
            </a:r>
          </a:p>
          <a:p>
            <a:pPr lvl="1"/>
            <a:r>
              <a:rPr lang="en-US" dirty="0"/>
              <a:t>Auto-healing</a:t>
            </a:r>
          </a:p>
          <a:p>
            <a:pPr lvl="1"/>
            <a:r>
              <a:rPr lang="en-US" dirty="0"/>
              <a:t>Elastic Scale </a:t>
            </a:r>
          </a:p>
          <a:p>
            <a:pPr lvl="1"/>
            <a:r>
              <a:rPr lang="en-US" dirty="0"/>
              <a:t>Wire up the micros – connect dynamically (service discovery)</a:t>
            </a:r>
          </a:p>
          <a:p>
            <a:pPr lvl="1"/>
            <a:r>
              <a:rPr lang="en-US" dirty="0"/>
              <a:t>Load Balance</a:t>
            </a:r>
          </a:p>
          <a:p>
            <a:pPr lvl="1"/>
            <a:r>
              <a:rPr lang="en-US" dirty="0"/>
              <a:t>Provide Persistent storage</a:t>
            </a:r>
          </a:p>
          <a:p>
            <a:pPr lvl="1"/>
            <a:r>
              <a:rPr lang="en-US" dirty="0"/>
              <a:t>Rolling Upgrade</a:t>
            </a:r>
          </a:p>
          <a:p>
            <a:pPr lvl="1"/>
            <a:r>
              <a:rPr lang="en-US" dirty="0"/>
              <a:t>Configuration &amp; Secret Management</a:t>
            </a:r>
          </a:p>
          <a:p>
            <a:pPr lvl="1"/>
            <a:r>
              <a:rPr lang="en-US" dirty="0"/>
              <a:t>Secure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0030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https://www.cncf.io/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20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data stores</a:t>
            </a:r>
            <a:r>
              <a:rPr lang="en-US" baseline="0" dirty="0"/>
              <a:t> are distributed</a:t>
            </a:r>
          </a:p>
          <a:p>
            <a:r>
              <a:rPr lang="en-US" baseline="0" dirty="0"/>
              <a:t>Or at least </a:t>
            </a:r>
            <a:r>
              <a:rPr lang="en-US" baseline="0" dirty="0" err="1"/>
              <a:t>distributedly</a:t>
            </a:r>
            <a:r>
              <a:rPr lang="en-US" baseline="0" dirty="0"/>
              <a:t> available</a:t>
            </a:r>
          </a:p>
          <a:p>
            <a:r>
              <a:rPr lang="en-US" baseline="0" dirty="0"/>
              <a:t>They can be local or on cloud (latency is important)</a:t>
            </a:r>
          </a:p>
          <a:p>
            <a:endParaRPr lang="en-US" baseline="0" dirty="0"/>
          </a:p>
          <a:p>
            <a:r>
              <a:rPr lang="en-US" baseline="0" dirty="0"/>
              <a:t>Data in generic data store is still owned by only one </a:t>
            </a:r>
            <a:r>
              <a:rPr lang="en-US" baseline="0" dirty="0" err="1"/>
              <a:t>microservice</a:t>
            </a:r>
            <a:r>
              <a:rPr lang="en-US" baseline="0" dirty="0"/>
              <a:t> – no one can touch it</a:t>
            </a:r>
          </a:p>
          <a:p>
            <a:r>
              <a:rPr lang="en-US" baseline="0" dirty="0"/>
              <a:t>Only in DWH and </a:t>
            </a:r>
            <a:r>
              <a:rPr lang="en-US" baseline="0" dirty="0" err="1"/>
              <a:t>BigData</a:t>
            </a:r>
            <a:r>
              <a:rPr lang="en-US" baseline="0" dirty="0"/>
              <a:t> do we deliberately take copies of data and disown them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0E25-4B01-4578-9E45-4B0060BAC382}" type="slidenum">
              <a:rPr lang="nl-NL" smtClean="0"/>
              <a:t>85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2099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Business and IT agility through DevOps and microservice architecture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9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006595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5455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70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Business and IT agility through DevOps and microservice architecture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3" r:id="rId16"/>
    <p:sldLayoutId id="2147483694" r:id="rId17"/>
    <p:sldLayoutId id="2147483695" r:id="rId18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0.png"/><Relationship Id="rId4" Type="http://schemas.openxmlformats.org/officeDocument/2006/relationships/image" Target="../media/image99.jpe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3.jpeg"/><Relationship Id="rId4" Type="http://schemas.openxmlformats.org/officeDocument/2006/relationships/image" Target="../media/image17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3.jpeg"/><Relationship Id="rId4" Type="http://schemas.openxmlformats.org/officeDocument/2006/relationships/image" Target="../media/image17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hyperlink" Target="http://technology.amis.nl/" TargetMode="External"/><Relationship Id="rId7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109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jpeg"/><Relationship Id="rId5" Type="http://schemas.openxmlformats.org/officeDocument/2006/relationships/image" Target="../media/image116.png"/><Relationship Id="rId4" Type="http://schemas.openxmlformats.org/officeDocument/2006/relationships/image" Target="../media/image6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jpeg"/><Relationship Id="rId5" Type="http://schemas.openxmlformats.org/officeDocument/2006/relationships/image" Target="../media/image65.png"/><Relationship Id="rId4" Type="http://schemas.openxmlformats.org/officeDocument/2006/relationships/image" Target="../media/image116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jpeg"/><Relationship Id="rId5" Type="http://schemas.openxmlformats.org/officeDocument/2006/relationships/image" Target="../media/image65.png"/><Relationship Id="rId4" Type="http://schemas.openxmlformats.org/officeDocument/2006/relationships/image" Target="../media/image11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1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3.png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128.png"/><Relationship Id="rId3" Type="http://schemas.openxmlformats.org/officeDocument/2006/relationships/image" Target="../media/image115.png"/><Relationship Id="rId7" Type="http://schemas.openxmlformats.org/officeDocument/2006/relationships/image" Target="../media/image125.jpeg"/><Relationship Id="rId12" Type="http://schemas.openxmlformats.org/officeDocument/2006/relationships/image" Target="../media/image127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png"/><Relationship Id="rId11" Type="http://schemas.openxmlformats.org/officeDocument/2006/relationships/image" Target="../media/image47.png"/><Relationship Id="rId5" Type="http://schemas.openxmlformats.org/officeDocument/2006/relationships/image" Target="../media/image45.jpeg"/><Relationship Id="rId10" Type="http://schemas.openxmlformats.org/officeDocument/2006/relationships/image" Target="../media/image53.jpeg"/><Relationship Id="rId4" Type="http://schemas.openxmlformats.org/officeDocument/2006/relationships/image" Target="../media/image116.png"/><Relationship Id="rId9" Type="http://schemas.openxmlformats.org/officeDocument/2006/relationships/image" Target="../media/image126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jpeg"/><Relationship Id="rId5" Type="http://schemas.openxmlformats.org/officeDocument/2006/relationships/image" Target="../media/image65.png"/><Relationship Id="rId4" Type="http://schemas.openxmlformats.org/officeDocument/2006/relationships/image" Target="../media/image116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4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hyperlink" Target="http://technology.amis.nl/" TargetMode="External"/><Relationship Id="rId7" Type="http://schemas.openxmlformats.org/officeDocument/2006/relationships/image" Target="../media/image107.png"/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10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gif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gif"/><Relationship Id="rId4" Type="http://schemas.openxmlformats.org/officeDocument/2006/relationships/image" Target="../media/image28.png"/><Relationship Id="rId9" Type="http://schemas.openxmlformats.org/officeDocument/2006/relationships/image" Target="../media/image34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image" Target="../media/image37.png"/><Relationship Id="rId5" Type="http://schemas.openxmlformats.org/officeDocument/2006/relationships/image" Target="../media/image29.gif"/><Relationship Id="rId10" Type="http://schemas.openxmlformats.org/officeDocument/2006/relationships/image" Target="../media/image36.jpeg"/><Relationship Id="rId4" Type="http://schemas.openxmlformats.org/officeDocument/2006/relationships/image" Target="../media/image28.png"/><Relationship Id="rId9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gif"/><Relationship Id="rId4" Type="http://schemas.openxmlformats.org/officeDocument/2006/relationships/image" Target="../media/image28.png"/><Relationship Id="rId9" Type="http://schemas.openxmlformats.org/officeDocument/2006/relationships/image" Target="../media/image38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criu.org/Docker" TargetMode="Externa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2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6.png"/><Relationship Id="rId18" Type="http://schemas.openxmlformats.org/officeDocument/2006/relationships/image" Target="../media/image80.png"/><Relationship Id="rId26" Type="http://schemas.microsoft.com/office/2007/relationships/hdphoto" Target="../media/hdphoto2.wdp"/><Relationship Id="rId3" Type="http://schemas.openxmlformats.org/officeDocument/2006/relationships/image" Target="../media/image69.png"/><Relationship Id="rId21" Type="http://schemas.openxmlformats.org/officeDocument/2006/relationships/image" Target="../media/image83.png"/><Relationship Id="rId7" Type="http://schemas.openxmlformats.org/officeDocument/2006/relationships/image" Target="../media/image72.png"/><Relationship Id="rId12" Type="http://schemas.openxmlformats.org/officeDocument/2006/relationships/image" Target="../media/image68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78.png"/><Relationship Id="rId20" Type="http://schemas.openxmlformats.org/officeDocument/2006/relationships/image" Target="../media/image8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7.png"/><Relationship Id="rId11" Type="http://schemas.openxmlformats.org/officeDocument/2006/relationships/image" Target="../media/image12.png"/><Relationship Id="rId24" Type="http://schemas.openxmlformats.org/officeDocument/2006/relationships/image" Target="../media/image86.jpg"/><Relationship Id="rId5" Type="http://schemas.openxmlformats.org/officeDocument/2006/relationships/image" Target="../media/image71.jpeg"/><Relationship Id="rId15" Type="http://schemas.openxmlformats.org/officeDocument/2006/relationships/image" Target="../media/image77.png"/><Relationship Id="rId23" Type="http://schemas.openxmlformats.org/officeDocument/2006/relationships/image" Target="../media/image85.jpeg"/><Relationship Id="rId10" Type="http://schemas.openxmlformats.org/officeDocument/2006/relationships/image" Target="../media/image75.png"/><Relationship Id="rId19" Type="http://schemas.openxmlformats.org/officeDocument/2006/relationships/image" Target="../media/image81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Relationship Id="rId14" Type="http://schemas.microsoft.com/office/2007/relationships/hdphoto" Target="../media/hdphoto1.wdp"/><Relationship Id="rId22" Type="http://schemas.openxmlformats.org/officeDocument/2006/relationships/image" Target="../media/image8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2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4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i="1" dirty="0"/>
              <a:t>Business and IT agility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through DevOps and microservice architecture </a:t>
            </a:r>
            <a:r>
              <a:rPr lang="en-US" u="sng" dirty="0"/>
              <a:t>powered by containers and cloud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50F6B906-DFFB-4AFA-84EF-921DF8582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60" y="1916705"/>
            <a:ext cx="3824723" cy="212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pbs.twimg.com/media/DLVg_ATV4AA9Sg0.jpg">
            <a:extLst>
              <a:ext uri="{FF2B5EF4-FFF2-40B4-BE49-F238E27FC236}">
                <a16:creationId xmlns:a16="http://schemas.microsoft.com/office/drawing/2014/main" id="{518439BF-0B42-4331-8D1B-913DFAA9B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856" y="1270618"/>
            <a:ext cx="2059867" cy="15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471148"/>
            <a:ext cx="5758243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b="1" dirty="0"/>
              <a:t>Oracle Code Roma, 4 april 2019</a:t>
            </a:r>
          </a:p>
          <a:p>
            <a:r>
              <a:rPr lang="nl-NL" b="1" dirty="0"/>
              <a:t>Lucas Jellema, </a:t>
            </a:r>
            <a:r>
              <a:rPr lang="nl-NL" dirty="0"/>
              <a:t>CTO &amp; Architect AMIS, Oracle </a:t>
            </a:r>
            <a:r>
              <a:rPr lang="nl-NL" dirty="0" err="1"/>
              <a:t>Groundbreaker</a:t>
            </a:r>
            <a:r>
              <a:rPr lang="nl-NL" dirty="0"/>
              <a:t> </a:t>
            </a:r>
            <a:r>
              <a:rPr lang="nl-NL" dirty="0" err="1"/>
              <a:t>Ambassador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Production</a:t>
            </a:r>
            <a:r>
              <a:rPr lang="nl-NL" dirty="0"/>
              <a:t> Runtime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of </a:t>
            </a:r>
            <a:r>
              <a:rPr lang="nl-NL" dirty="0" err="1"/>
              <a:t>Preparation</a:t>
            </a:r>
            <a:r>
              <a:rPr lang="nl-NL" dirty="0"/>
              <a:t> Runtime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35520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Messaging as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JMS, Oracle Advanced Queuing, IBM MQ, MS MQ, </a:t>
            </a:r>
            <a:r>
              <a:rPr lang="nl-NL" dirty="0" err="1"/>
              <a:t>RabbitMQ</a:t>
            </a:r>
            <a:r>
              <a:rPr lang="nl-NL" dirty="0"/>
              <a:t>, MQTT, XMPP, </a:t>
            </a:r>
            <a:r>
              <a:rPr lang="nl-NL" dirty="0" err="1"/>
              <a:t>WebSockets</a:t>
            </a:r>
            <a:r>
              <a:rPr lang="nl-NL" dirty="0"/>
              <a:t>, Apache Active MQ,  AMQP , …</a:t>
            </a:r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speed)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lack</a:t>
            </a:r>
            <a:r>
              <a:rPr lang="nl-NL" dirty="0"/>
              <a:t> of) Distribution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availability)</a:t>
            </a:r>
          </a:p>
          <a:p>
            <a:pPr lvl="1"/>
            <a:r>
              <a:rPr lang="nl-NL" dirty="0" err="1"/>
              <a:t>Complexity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Message 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openness</a:t>
            </a:r>
            <a:endParaRPr lang="nl-NL" dirty="0"/>
          </a:p>
          <a:p>
            <a:pPr lvl="1"/>
            <a:r>
              <a:rPr lang="nl-NL" dirty="0"/>
              <a:t>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temporarily</a:t>
            </a:r>
            <a:r>
              <a:rPr lang="nl-NL" dirty="0"/>
              <a:t> offline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Retain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56C2-5FDC-4893-A6BB-B9236DCC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53417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/>
              <a:t>Message Bus | Event Broker </a:t>
            </a:r>
          </a:p>
          <a:p>
            <a:r>
              <a:rPr lang="nl-NL" dirty="0"/>
              <a:t>High volume, low </a:t>
            </a:r>
            <a:r>
              <a:rPr lang="nl-NL" dirty="0" err="1"/>
              <a:t>latency</a:t>
            </a:r>
            <a:r>
              <a:rPr lang="nl-NL" dirty="0"/>
              <a:t>,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reliable</a:t>
            </a:r>
            <a:r>
              <a:rPr lang="nl-NL" dirty="0"/>
              <a:t>, cross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distributed</a:t>
            </a:r>
            <a:r>
              <a:rPr lang="nl-NL" dirty="0"/>
              <a:t>, </a:t>
            </a:r>
            <a:r>
              <a:rPr lang="nl-NL" dirty="0" err="1"/>
              <a:t>strict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ordering, ….</a:t>
            </a:r>
          </a:p>
          <a:p>
            <a:r>
              <a:rPr lang="nl-NL" dirty="0"/>
              <a:t>2011/2012 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Walmart</a:t>
            </a:r>
            <a:r>
              <a:rPr lang="nl-NL" dirty="0"/>
              <a:t>, Cisco, </a:t>
            </a:r>
            <a:r>
              <a:rPr lang="nl-NL" dirty="0" err="1"/>
              <a:t>Netflix</a:t>
            </a:r>
            <a:r>
              <a:rPr lang="nl-NL" dirty="0"/>
              <a:t>, PayPal, LinkedIn, eBay, </a:t>
            </a:r>
            <a:r>
              <a:rPr lang="nl-NL" dirty="0" err="1"/>
              <a:t>Spotify</a:t>
            </a:r>
            <a:r>
              <a:rPr lang="nl-NL" dirty="0"/>
              <a:t>, Uber, </a:t>
            </a:r>
            <a:r>
              <a:rPr lang="nl-NL" dirty="0" err="1"/>
              <a:t>Sift</a:t>
            </a:r>
            <a:r>
              <a:rPr lang="nl-NL" dirty="0"/>
              <a:t>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Zalando</a:t>
            </a:r>
            <a:r>
              <a:rPr lang="nl-NL" dirty="0"/>
              <a:t>, The New York Times, </a:t>
            </a:r>
            <a:r>
              <a:rPr lang="nl-NL" dirty="0" err="1"/>
              <a:t>Airbnb</a:t>
            </a:r>
            <a:r>
              <a:rPr lang="nl-NL" dirty="0"/>
              <a:t>, Coursera, ING Bank,…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</a:p>
          <a:p>
            <a:r>
              <a:rPr lang="nl-NL" dirty="0"/>
              <a:t>Client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available</a:t>
            </a:r>
            <a:r>
              <a:rPr lang="nl-NL" dirty="0"/>
              <a:t> for Node, Java, C/C++, Python, Ruby, PHP, Go, Rust, .NET, Perl, Scala DSL, </a:t>
            </a:r>
            <a:r>
              <a:rPr lang="nl-NL" dirty="0" err="1"/>
              <a:t>Clojure</a:t>
            </a:r>
            <a:r>
              <a:rPr lang="nl-NL" dirty="0"/>
              <a:t>, Swift </a:t>
            </a:r>
            <a:r>
              <a:rPr lang="nl-NL" dirty="0" err="1"/>
              <a:t>and</a:t>
            </a:r>
            <a:r>
              <a:rPr lang="nl-NL" dirty="0"/>
              <a:t> more</a:t>
            </a:r>
          </a:p>
          <a:p>
            <a:r>
              <a:rPr lang="nl-NL" dirty="0"/>
              <a:t>Commercial backing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Enterprise support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Confluent</a:t>
            </a:r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60" y="810055"/>
            <a:ext cx="199627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8257" y="40690"/>
            <a:ext cx="2326978" cy="122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0019" y="787107"/>
            <a:ext cx="1609091" cy="4083865"/>
          </a:xfrm>
          <a:prstGeom prst="rect">
            <a:avLst/>
          </a:prstGeom>
        </p:spPr>
      </p:pic>
      <p:pic>
        <p:nvPicPr>
          <p:cNvPr id="7" name="Picture 2" descr="Confluent">
            <a:extLst>
              <a:ext uri="{FF2B5EF4-FFF2-40B4-BE49-F238E27FC236}">
                <a16:creationId xmlns:a16="http://schemas.microsoft.com/office/drawing/2014/main" id="{D6A6D893-F185-4749-8C1E-EC0FA9DB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10" y="4353868"/>
            <a:ext cx="1781175" cy="34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8ABD-F7C2-4CFB-9296-F23496D0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25715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3967603" y="1686717"/>
            <a:ext cx="997862" cy="6654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595764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07791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219819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FA42F-2C57-4F3A-84CC-C870613E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9BB00A-72A0-4D40-95CF-FC570EA3B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446E8-6E5A-4ED8-83D2-30227FAA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44270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16C88-77AF-4B59-881A-B2CFD4BB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2A186-8579-4981-896F-12D7F99F5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2EB04-F02F-4586-9D29-5B1B3026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99006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Topic</a:t>
            </a:r>
          </a:p>
          <a:p>
            <a:r>
              <a:rPr lang="nl-NL" dirty="0"/>
              <a:t>Message</a:t>
            </a:r>
          </a:p>
          <a:p>
            <a:pPr lvl="1"/>
            <a:r>
              <a:rPr lang="nl-NL" dirty="0"/>
              <a:t>== </a:t>
            </a:r>
            <a:r>
              <a:rPr lang="nl-NL" dirty="0" err="1"/>
              <a:t>ByteArray</a:t>
            </a:r>
            <a:endParaRPr lang="nl-NL" dirty="0"/>
          </a:p>
          <a:p>
            <a:r>
              <a:rPr lang="nl-NL" dirty="0"/>
              <a:t>Broker</a:t>
            </a:r>
          </a:p>
          <a:p>
            <a:r>
              <a:rPr lang="nl-NL" dirty="0"/>
              <a:t>Producer</a:t>
            </a:r>
          </a:p>
          <a:p>
            <a:r>
              <a:rPr lang="nl-NL" dirty="0"/>
              <a:t>Consumer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7661" y="197476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5521" y="184993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9908" y="2489502"/>
            <a:ext cx="1647477" cy="9461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4761" y="270830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4780990" y="2189711"/>
            <a:ext cx="409463" cy="11180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6545972" y="2134557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8323" y="2084695"/>
            <a:ext cx="84350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5700" y="2015945"/>
            <a:ext cx="931665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Consumer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6401" y="267238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16605" y="2490493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4" y="3471562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334560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6588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87505" y="139759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823" y="141849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black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black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334560" y="195407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95744" y="194879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3070" y="1100227"/>
            <a:ext cx="841897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Message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B7DB-62E5-4DDC-84EC-BB781CA94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708342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white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white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D8DD11B-2ABC-438B-B440-D4EF1BD2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B0C4A-2A6B-4D82-B63F-4B7F30E96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12AC7-C299-49E6-BDDD-48452F4E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890391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Messages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been </a:t>
            </a:r>
            <a:r>
              <a:rPr lang="nl-NL" dirty="0" err="1"/>
              <a:t>committed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push</a:t>
            </a:r>
          </a:p>
          <a:p>
            <a:pPr lvl="1"/>
            <a:r>
              <a:rPr lang="nl-NL" dirty="0" err="1"/>
              <a:t>Unlike</a:t>
            </a:r>
            <a:r>
              <a:rPr lang="nl-NL" dirty="0"/>
              <a:t> JMS</a:t>
            </a:r>
          </a:p>
          <a:p>
            <a:r>
              <a:rPr lang="nl-NL" dirty="0"/>
              <a:t>Read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destroy</a:t>
            </a:r>
            <a:endParaRPr lang="nl-NL" dirty="0"/>
          </a:p>
          <a:p>
            <a:pPr lvl="1"/>
            <a:r>
              <a:rPr lang="nl-NL" dirty="0" err="1"/>
              <a:t>Unlike</a:t>
            </a:r>
            <a:r>
              <a:rPr lang="nl-NL" dirty="0"/>
              <a:t> JMS Topic</a:t>
            </a:r>
          </a:p>
          <a:p>
            <a:r>
              <a:rPr lang="nl-NL" dirty="0"/>
              <a:t>(</a:t>
            </a:r>
            <a:r>
              <a:rPr lang="nl-NL" dirty="0" err="1"/>
              <a:t>some</a:t>
            </a:r>
            <a:r>
              <a:rPr lang="nl-NL" dirty="0"/>
              <a:t>)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available</a:t>
            </a:r>
            <a:endParaRPr lang="nl-NL" dirty="0"/>
          </a:p>
          <a:p>
            <a:pPr lvl="1"/>
            <a:r>
              <a:rPr lang="nl-NL" dirty="0"/>
              <a:t>Offline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catch up</a:t>
            </a:r>
          </a:p>
          <a:p>
            <a:pPr lvl="1"/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re-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</a:t>
            </a:r>
          </a:p>
          <a:p>
            <a:r>
              <a:rPr lang="nl-NL" dirty="0"/>
              <a:t>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/>
              <a:t>Ordering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i="1" dirty="0"/>
              <a:t>At-</a:t>
            </a:r>
            <a:r>
              <a:rPr lang="nl-NL" i="1" dirty="0" err="1"/>
              <a:t>least</a:t>
            </a:r>
            <a:r>
              <a:rPr lang="nl-NL" i="1" dirty="0"/>
              <a:t>-</a:t>
            </a:r>
            <a:r>
              <a:rPr lang="nl-NL" i="1" dirty="0" err="1"/>
              <a:t>once</a:t>
            </a:r>
            <a:r>
              <a:rPr lang="nl-NL" dirty="0"/>
              <a:t> (per </a:t>
            </a:r>
            <a:r>
              <a:rPr lang="nl-NL" dirty="0" err="1"/>
              <a:t>consumer</a:t>
            </a:r>
            <a:r>
              <a:rPr lang="nl-NL" dirty="0"/>
              <a:t>) </a:t>
            </a:r>
            <a:r>
              <a:rPr lang="nl-NL" dirty="0" err="1"/>
              <a:t>by</a:t>
            </a:r>
            <a:r>
              <a:rPr lang="nl-NL" dirty="0"/>
              <a:t> default; </a:t>
            </a:r>
            <a:r>
              <a:rPr lang="nl-NL" i="1" dirty="0"/>
              <a:t>at-most-</a:t>
            </a:r>
            <a:r>
              <a:rPr lang="nl-NL" i="1" dirty="0" err="1"/>
              <a:t>once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i="1" dirty="0" err="1"/>
              <a:t>exactly-once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implemented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0C31-4AFA-4AB4-94EA-F6BB6B7B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11625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flipV="1">
            <a:off x="2400491" y="2610179"/>
            <a:ext cx="1567112" cy="4030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3"/>
          </p:cNvCxnSpPr>
          <p:nvPr/>
        </p:nvCxnSpPr>
        <p:spPr>
          <a:xfrm>
            <a:off x="2400491" y="2325554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3" idx="1"/>
          </p:cNvCxnSpPr>
          <p:nvPr/>
        </p:nvCxnSpPr>
        <p:spPr>
          <a:xfrm flipV="1">
            <a:off x="4972163" y="2217983"/>
            <a:ext cx="1366200" cy="268301"/>
          </a:xfrm>
          <a:prstGeom prst="bentConnector3">
            <a:avLst>
              <a:gd name="adj1" fmla="val 73529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0" idx="3"/>
            <a:endCxn id="11" idx="1"/>
          </p:cNvCxnSpPr>
          <p:nvPr/>
        </p:nvCxnSpPr>
        <p:spPr>
          <a:xfrm>
            <a:off x="4965465" y="2578159"/>
            <a:ext cx="1372898" cy="286300"/>
          </a:xfrm>
          <a:prstGeom prst="bentConnector3">
            <a:avLst>
              <a:gd name="adj1" fmla="val 73415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FFFFFF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FFFFFF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FFFFFF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FFFFFF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39447" y="1468904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967603" y="2372433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white"/>
                </a:solidFill>
                <a:latin typeface="Arial Unicode MS"/>
              </a:rPr>
              <a:t>Key</a:t>
            </a:r>
            <a:endParaRPr lang="nl-NL" sz="1055" dirty="0">
              <a:solidFill>
                <a:prstClr val="white"/>
              </a:solidFill>
              <a:latin typeface="Arial Unicode MS"/>
            </a:endParaRP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white"/>
                </a:solidFill>
                <a:latin typeface="Arial Unicode MS"/>
              </a:rPr>
              <a:t>Time</a:t>
            </a:r>
            <a:endParaRPr lang="en-US" sz="1055" dirty="0" err="1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6B8A1B-4056-4154-B695-3C3C0C5E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4411D-7003-46A9-9AE1-B282D3678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D9F76-416D-4096-91E6-827667E7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8289729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569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7747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8569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7747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492739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 Unicode MS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 Unicode MS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6419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 Unicode MS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 Unicode MS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 Unicode MS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 Unicode MS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>
                <a:solidFill>
                  <a:prstClr val="black"/>
                </a:solidFill>
                <a:latin typeface="Arial Unicode MS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408145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72391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3594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34797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3223011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469712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>
              <a:solidFill>
                <a:prstClr val="black"/>
              </a:solidFill>
              <a:latin typeface="Arial Unicode MS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7523742" y="243325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 Unicode MS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740370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3191779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 Unicode MS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 Unicode MS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93909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itle 29">
            <a:extLst>
              <a:ext uri="{FF2B5EF4-FFF2-40B4-BE49-F238E27FC236}">
                <a16:creationId xmlns:a16="http://schemas.microsoft.com/office/drawing/2014/main" id="{E101E128-8EDE-482E-8D0D-7D557C8ED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2" name="Content Placeholder 31">
            <a:extLst>
              <a:ext uri="{FF2B5EF4-FFF2-40B4-BE49-F238E27FC236}">
                <a16:creationId xmlns:a16="http://schemas.microsoft.com/office/drawing/2014/main" id="{A700C1E7-9036-4073-97EE-A0391E4670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417635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What’s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Durable</a:t>
            </a:r>
            <a:endParaRPr lang="nl-NL" dirty="0"/>
          </a:p>
          <a:p>
            <a:r>
              <a:rPr lang="nl-NL" dirty="0" err="1"/>
              <a:t>Scalable</a:t>
            </a:r>
            <a:endParaRPr lang="nl-NL" dirty="0"/>
          </a:p>
          <a:p>
            <a:pPr lvl="1"/>
            <a:r>
              <a:rPr lang="nl-NL" dirty="0"/>
              <a:t>High volume</a:t>
            </a:r>
          </a:p>
          <a:p>
            <a:pPr lvl="1"/>
            <a:r>
              <a:rPr lang="nl-NL" dirty="0"/>
              <a:t>High speed</a:t>
            </a:r>
          </a:p>
          <a:p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Distributed</a:t>
            </a:r>
          </a:p>
          <a:p>
            <a:r>
              <a:rPr lang="nl-NL" dirty="0"/>
              <a:t>Open</a:t>
            </a:r>
          </a:p>
          <a:p>
            <a:r>
              <a:rPr lang="nl-NL" dirty="0"/>
              <a:t>Quick start </a:t>
            </a:r>
          </a:p>
          <a:p>
            <a:r>
              <a:rPr lang="nl-NL" dirty="0"/>
              <a:t>Free (no </a:t>
            </a:r>
            <a:r>
              <a:rPr lang="nl-NL" dirty="0" err="1"/>
              <a:t>license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)</a:t>
            </a:r>
          </a:p>
          <a:p>
            <a:r>
              <a:rPr lang="en-US" dirty="0"/>
              <a:t>“Self Fulfilling Prophecy” </a:t>
            </a:r>
            <a:br>
              <a:rPr lang="en-US" dirty="0"/>
            </a:br>
            <a:r>
              <a:rPr lang="en-US" dirty="0"/>
              <a:t>(positive feedback loop feeding from buzz around Kafka)</a:t>
            </a:r>
          </a:p>
          <a:p>
            <a:r>
              <a:rPr lang="en-US" dirty="0"/>
              <a:t>Eco system, tools/libraries/resources, cloud services</a:t>
            </a:r>
          </a:p>
        </p:txBody>
      </p:sp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4CBCBB03-FE5E-469A-B83D-CC410F71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63" y="1352785"/>
            <a:ext cx="2802701" cy="1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78FF-995E-42A1-8AF1-0E4A13E5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84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0001" y="1637070"/>
            <a:ext cx="7703999" cy="1703959"/>
          </a:xfrm>
        </p:spPr>
        <p:txBody>
          <a:bodyPr/>
          <a:lstStyle/>
          <a:p>
            <a:pPr algn="ctr"/>
            <a:r>
              <a:rPr lang="en-US" sz="8800" dirty="0"/>
              <a:t>What?</a:t>
            </a:r>
            <a:endParaRPr lang="nl-NL" sz="8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975606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CF73-A6B5-4F0B-A8EB-B32A2B2E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Ecosystem</a:t>
            </a:r>
            <a:r>
              <a:rPr lang="nl-NL" dirty="0"/>
              <a:t> –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Friends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589E-73A8-4F05-A665-801BD982A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11454" cy="3780000"/>
          </a:xfrm>
        </p:spPr>
        <p:txBody>
          <a:bodyPr/>
          <a:lstStyle/>
          <a:p>
            <a:r>
              <a:rPr lang="nl-NL" dirty="0" err="1"/>
              <a:t>Clients</a:t>
            </a:r>
            <a:endParaRPr lang="nl-NL" dirty="0"/>
          </a:p>
          <a:p>
            <a:pPr lvl="1"/>
            <a:r>
              <a:rPr lang="nl-NL" dirty="0"/>
              <a:t>CLI</a:t>
            </a:r>
          </a:p>
          <a:p>
            <a:pPr lvl="1"/>
            <a:r>
              <a:rPr lang="nl-NL" dirty="0"/>
              <a:t>Java, Node/</a:t>
            </a:r>
            <a:r>
              <a:rPr lang="nl-NL" dirty="0" err="1"/>
              <a:t>JavaScript</a:t>
            </a:r>
            <a:r>
              <a:rPr lang="nl-NL" dirty="0"/>
              <a:t>, C/C++, Python, Go, Rust, .NET, Ruby, </a:t>
            </a:r>
            <a:r>
              <a:rPr lang="nl-NL" dirty="0" err="1"/>
              <a:t>Clojure</a:t>
            </a:r>
            <a:r>
              <a:rPr lang="nl-NL" dirty="0"/>
              <a:t>, Perl, …</a:t>
            </a:r>
          </a:p>
          <a:p>
            <a:r>
              <a:rPr lang="nl-NL" dirty="0"/>
              <a:t>REST Proxy</a:t>
            </a:r>
          </a:p>
          <a:p>
            <a:r>
              <a:rPr lang="nl-NL" dirty="0" err="1"/>
              <a:t>Kafka</a:t>
            </a:r>
            <a:r>
              <a:rPr lang="nl-NL" dirty="0"/>
              <a:t> Schema </a:t>
            </a:r>
            <a:r>
              <a:rPr lang="nl-NL" dirty="0" err="1"/>
              <a:t>Registry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Connect – </a:t>
            </a:r>
            <a:r>
              <a:rPr lang="nl-NL" dirty="0" err="1"/>
              <a:t>read</a:t>
            </a:r>
            <a:r>
              <a:rPr lang="nl-NL" dirty="0"/>
              <a:t> data </a:t>
            </a:r>
            <a:r>
              <a:rPr lang="nl-NL" dirty="0" err="1"/>
              <a:t>and</a:t>
            </a:r>
            <a:r>
              <a:rPr lang="nl-NL" dirty="0"/>
              <a:t> change events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</a:t>
            </a:r>
            <a:r>
              <a:rPr lang="nl-NL" dirty="0" err="1"/>
              <a:t>and</a:t>
            </a:r>
            <a:r>
              <a:rPr lang="nl-NL" dirty="0"/>
              <a:t>/or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targets</a:t>
            </a:r>
          </a:p>
          <a:p>
            <a:pPr lvl="1"/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Debezium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Streams</a:t>
            </a:r>
          </a:p>
          <a:p>
            <a:r>
              <a:rPr lang="nl-NL" dirty="0" err="1"/>
              <a:t>Kafka</a:t>
            </a:r>
            <a:r>
              <a:rPr lang="nl-NL" dirty="0"/>
              <a:t> KSQL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4BBE4-0221-48A6-8717-2752FDECC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18206-6407-416C-8C86-BB80E26DAA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77031" y="2363207"/>
            <a:ext cx="5446969" cy="214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4C4D-330E-4F4D-94A7-63B2AF09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Getting</a:t>
            </a:r>
            <a:r>
              <a:rPr lang="nl-NL" dirty="0"/>
              <a:t> </a:t>
            </a:r>
            <a:r>
              <a:rPr lang="nl-NL" dirty="0" err="1"/>
              <a:t>Started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91325-84E0-45AF-9FA6-D74A588D8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33521"/>
            <a:ext cx="7188875" cy="3780000"/>
          </a:xfrm>
        </p:spPr>
        <p:txBody>
          <a:bodyPr/>
          <a:lstStyle/>
          <a:p>
            <a:r>
              <a:rPr lang="nl-NL" dirty="0"/>
              <a:t>Get 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Cluster environment</a:t>
            </a:r>
          </a:p>
          <a:p>
            <a:pPr lvl="1"/>
            <a:r>
              <a:rPr lang="nl-NL" dirty="0"/>
              <a:t>Download, </a:t>
            </a:r>
            <a:r>
              <a:rPr lang="nl-NL" dirty="0" err="1"/>
              <a:t>Install</a:t>
            </a:r>
            <a:r>
              <a:rPr lang="nl-NL" dirty="0"/>
              <a:t>, </a:t>
            </a:r>
            <a:r>
              <a:rPr lang="nl-NL" dirty="0" err="1"/>
              <a:t>Configure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</a:t>
            </a:r>
          </a:p>
          <a:p>
            <a:pPr lvl="1"/>
            <a:r>
              <a:rPr lang="nl-NL" dirty="0"/>
              <a:t>Pull </a:t>
            </a:r>
            <a:r>
              <a:rPr lang="nl-NL" dirty="0" err="1"/>
              <a:t>and</a:t>
            </a:r>
            <a:r>
              <a:rPr lang="nl-NL" dirty="0"/>
              <a:t> Run a Docker Container (</a:t>
            </a:r>
            <a:r>
              <a:rPr lang="nl-NL" dirty="0" err="1"/>
              <a:t>optionally</a:t>
            </a:r>
            <a:r>
              <a:rPr lang="nl-NL" dirty="0"/>
              <a:t> on a </a:t>
            </a:r>
            <a:r>
              <a:rPr lang="nl-NL" dirty="0" err="1"/>
              <a:t>Kubernetes</a:t>
            </a:r>
            <a:r>
              <a:rPr lang="nl-NL" dirty="0"/>
              <a:t> cluster)</a:t>
            </a:r>
          </a:p>
          <a:p>
            <a:pPr lvl="1"/>
            <a:r>
              <a:rPr lang="nl-NL" dirty="0" err="1"/>
              <a:t>Sign</a:t>
            </a:r>
            <a:r>
              <a:rPr lang="nl-NL" dirty="0"/>
              <a:t> up for a </a:t>
            </a:r>
            <a:r>
              <a:rPr lang="nl-NL" dirty="0" err="1"/>
              <a:t>Managed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Cloud Service (e.g. Oracle Event Hub)</a:t>
            </a:r>
          </a:p>
          <a:p>
            <a:r>
              <a:rPr lang="nl-NL" dirty="0" err="1"/>
              <a:t>Configure</a:t>
            </a:r>
            <a:r>
              <a:rPr lang="nl-NL" dirty="0"/>
              <a:t> Topic(s) &amp; </a:t>
            </a:r>
            <a:r>
              <a:rPr lang="nl-NL" dirty="0" err="1"/>
              <a:t>Partition</a:t>
            </a:r>
            <a:r>
              <a:rPr lang="nl-NL" dirty="0"/>
              <a:t>(s) (</a:t>
            </a:r>
            <a:r>
              <a:rPr lang="nl-NL" dirty="0" err="1"/>
              <a:t>optional</a:t>
            </a:r>
            <a:r>
              <a:rPr lang="nl-NL" dirty="0"/>
              <a:t>)</a:t>
            </a:r>
          </a:p>
          <a:p>
            <a:r>
              <a:rPr lang="nl-NL" dirty="0"/>
              <a:t>Get </a:t>
            </a:r>
            <a:r>
              <a:rPr lang="nl-NL" dirty="0" err="1"/>
              <a:t>an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Client Library</a:t>
            </a:r>
          </a:p>
          <a:p>
            <a:pPr lvl="1"/>
            <a:r>
              <a:rPr lang="nl-NL" dirty="0"/>
              <a:t>For Java, Spring Boot, Node, Python, …</a:t>
            </a:r>
          </a:p>
          <a:p>
            <a:pPr lvl="1"/>
            <a:r>
              <a:rPr lang="nl-NL" dirty="0"/>
              <a:t>Or </a:t>
            </a:r>
            <a:r>
              <a:rPr lang="nl-NL" dirty="0" err="1"/>
              <a:t>expose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REST Proxy service</a:t>
            </a:r>
          </a:p>
          <a:p>
            <a:r>
              <a:rPr lang="nl-NL" dirty="0" err="1"/>
              <a:t>Develop</a:t>
            </a:r>
            <a:r>
              <a:rPr lang="nl-NL" dirty="0"/>
              <a:t> Client Application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Produce Events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Events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r>
              <a:rPr lang="nl-NL" dirty="0" err="1"/>
              <a:t>Optionally</a:t>
            </a:r>
            <a:endParaRPr lang="nl-NL" dirty="0"/>
          </a:p>
          <a:p>
            <a:pPr lvl="1"/>
            <a:r>
              <a:rPr lang="nl-NL" dirty="0" err="1"/>
              <a:t>Use</a:t>
            </a:r>
            <a:r>
              <a:rPr lang="nl-NL" dirty="0"/>
              <a:t> Schema </a:t>
            </a:r>
            <a:r>
              <a:rPr lang="nl-NL" dirty="0" err="1"/>
              <a:t>Registry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design, </a:t>
            </a:r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enforce</a:t>
            </a:r>
            <a:r>
              <a:rPr lang="nl-NL" dirty="0"/>
              <a:t> event </a:t>
            </a:r>
            <a:r>
              <a:rPr lang="nl-NL" dirty="0" err="1"/>
              <a:t>payload</a:t>
            </a:r>
            <a:r>
              <a:rPr lang="nl-NL" dirty="0"/>
              <a:t> </a:t>
            </a:r>
            <a:r>
              <a:rPr lang="nl-NL" dirty="0" err="1"/>
              <a:t>structure</a:t>
            </a:r>
            <a:endParaRPr lang="nl-NL" dirty="0"/>
          </a:p>
          <a:p>
            <a:pPr lvl="1"/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Connect[</a:t>
            </a:r>
            <a:r>
              <a:rPr lang="nl-NL" dirty="0" err="1"/>
              <a:t>ors</a:t>
            </a:r>
            <a:r>
              <a:rPr lang="nl-NL" dirty="0"/>
              <a:t>]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integrate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specific</a:t>
            </a:r>
            <a:r>
              <a:rPr lang="nl-NL" dirty="0"/>
              <a:t> source or </a:t>
            </a:r>
            <a:r>
              <a:rPr lang="nl-NL" dirty="0" err="1"/>
              <a:t>sink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tooling</a:t>
            </a:r>
            <a:r>
              <a:rPr lang="nl-NL" dirty="0"/>
              <a:t> for monitoring, </a:t>
            </a:r>
            <a:r>
              <a:rPr lang="nl-NL" dirty="0" err="1"/>
              <a:t>tuning</a:t>
            </a:r>
            <a:r>
              <a:rPr lang="nl-NL" dirty="0"/>
              <a:t>, </a:t>
            </a:r>
            <a:r>
              <a:rPr lang="nl-NL" dirty="0" err="1"/>
              <a:t>reporting</a:t>
            </a:r>
            <a:r>
              <a:rPr lang="nl-NL" dirty="0"/>
              <a:t>, </a:t>
            </a:r>
            <a:r>
              <a:rPr lang="nl-NL" dirty="0" err="1"/>
              <a:t>administration</a:t>
            </a:r>
            <a:r>
              <a:rPr lang="nl-NL" dirty="0"/>
              <a:t>, …</a:t>
            </a:r>
          </a:p>
          <a:p>
            <a:endParaRPr lang="nl-NL" dirty="0"/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DAC47-1AFB-498E-836A-1DC14136F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pic>
        <p:nvPicPr>
          <p:cNvPr id="6146" name="Picture 2" descr="Image result for first steps filly">
            <a:extLst>
              <a:ext uri="{FF2B5EF4-FFF2-40B4-BE49-F238E27FC236}">
                <a16:creationId xmlns:a16="http://schemas.microsoft.com/office/drawing/2014/main" id="{A6962C74-6004-47BE-9E2B-32ACA7C23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0" r="15642" b="17289"/>
          <a:stretch/>
        </p:blipFill>
        <p:spPr bwMode="auto">
          <a:xfrm>
            <a:off x="7145810" y="127446"/>
            <a:ext cx="1841242" cy="156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9C1C8636-3298-49B5-B351-2B1F9CC63BCB}"/>
              </a:ext>
            </a:extLst>
          </p:cNvPr>
          <p:cNvSpPr/>
          <p:nvPr/>
        </p:nvSpPr>
        <p:spPr>
          <a:xfrm>
            <a:off x="6029123" y="2137143"/>
            <a:ext cx="1879756" cy="128344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ounded Rectangle 20">
            <a:extLst>
              <a:ext uri="{FF2B5EF4-FFF2-40B4-BE49-F238E27FC236}">
                <a16:creationId xmlns:a16="http://schemas.microsoft.com/office/drawing/2014/main" id="{4D9ACC19-4F7B-423F-A234-313ABB8E77F3}"/>
              </a:ext>
            </a:extLst>
          </p:cNvPr>
          <p:cNvSpPr/>
          <p:nvPr/>
        </p:nvSpPr>
        <p:spPr>
          <a:xfrm>
            <a:off x="6206124" y="2402034"/>
            <a:ext cx="1531107" cy="7536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D31D3BE4-2095-4459-B81A-0022FF1BF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170" y="2857295"/>
            <a:ext cx="639658" cy="28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owchart: Direct Access Storage 5">
            <a:extLst>
              <a:ext uri="{FF2B5EF4-FFF2-40B4-BE49-F238E27FC236}">
                <a16:creationId xmlns:a16="http://schemas.microsoft.com/office/drawing/2014/main" id="{CBCE5469-CFAF-47BC-BB0E-BCC2EDEBF811}"/>
              </a:ext>
            </a:extLst>
          </p:cNvPr>
          <p:cNvSpPr/>
          <p:nvPr/>
        </p:nvSpPr>
        <p:spPr>
          <a:xfrm>
            <a:off x="6584544" y="2536582"/>
            <a:ext cx="960961" cy="248713"/>
          </a:xfrm>
          <a:prstGeom prst="flowChartMagneticDrum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Topic</a:t>
            </a:r>
            <a:endParaRPr lang="en-NL" sz="9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E665A0-4B9F-4BE4-AA49-AC359198325E}"/>
              </a:ext>
            </a:extLst>
          </p:cNvPr>
          <p:cNvSpPr/>
          <p:nvPr/>
        </p:nvSpPr>
        <p:spPr>
          <a:xfrm>
            <a:off x="4665870" y="3199327"/>
            <a:ext cx="917246" cy="5715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160AE00-67F8-42CF-8C6C-7145574A57B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583116" y="2660939"/>
            <a:ext cx="1001428" cy="8735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2282AC13-5FA3-48D7-9452-2D7A5B7FDD39}"/>
              </a:ext>
            </a:extLst>
          </p:cNvPr>
          <p:cNvSpPr/>
          <p:nvPr/>
        </p:nvSpPr>
        <p:spPr>
          <a:xfrm>
            <a:off x="5660090" y="3345683"/>
            <a:ext cx="269004" cy="27878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9CA4534-C26A-47F0-B4DA-A914EAF5E114}"/>
              </a:ext>
            </a:extLst>
          </p:cNvPr>
          <p:cNvSpPr/>
          <p:nvPr/>
        </p:nvSpPr>
        <p:spPr>
          <a:xfrm>
            <a:off x="8154513" y="3201367"/>
            <a:ext cx="917246" cy="571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B4CA1-78E9-4D28-95A3-31C9EA6B562D}"/>
              </a:ext>
            </a:extLst>
          </p:cNvPr>
          <p:cNvCxnSpPr>
            <a:cxnSpLocks/>
            <a:stCxn id="6" idx="4"/>
            <a:endCxn id="15" idx="0"/>
          </p:cNvCxnSpPr>
          <p:nvPr/>
        </p:nvCxnSpPr>
        <p:spPr>
          <a:xfrm>
            <a:off x="7545505" y="2660939"/>
            <a:ext cx="1067631" cy="5404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F3899AC6-310B-41C7-8676-612E1494F57C}"/>
              </a:ext>
            </a:extLst>
          </p:cNvPr>
          <p:cNvSpPr/>
          <p:nvPr/>
        </p:nvSpPr>
        <p:spPr>
          <a:xfrm>
            <a:off x="7938996" y="2506507"/>
            <a:ext cx="269004" cy="27878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2" name="Picture 33" descr="Related image">
            <a:extLst>
              <a:ext uri="{FF2B5EF4-FFF2-40B4-BE49-F238E27FC236}">
                <a16:creationId xmlns:a16="http://schemas.microsoft.com/office/drawing/2014/main" id="{ADC832A7-B1B3-4D78-B9F3-7E7712BA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277" y="3420582"/>
            <a:ext cx="794433" cy="3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java">
            <a:extLst>
              <a:ext uri="{FF2B5EF4-FFF2-40B4-BE49-F238E27FC236}">
                <a16:creationId xmlns:a16="http://schemas.microsoft.com/office/drawing/2014/main" id="{0874B61B-C236-4618-AC33-513E100C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3805" y="3381820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7644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  <p:bldP spid="6" grpId="0" animBg="1"/>
      <p:bldP spid="10" grpId="0" animBg="1"/>
      <p:bldP spid="13" grpId="0" animBg="1"/>
      <p:bldP spid="15" grpId="0" animBg="1"/>
      <p:bldP spid="21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14C4D-330E-4F4D-94A7-63B2AF098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Develop</a:t>
            </a:r>
            <a:r>
              <a:rPr lang="nl-NL" dirty="0"/>
              <a:t> Client Applications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91325-84E0-45AF-9FA6-D74A588D8E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88875" cy="3780000"/>
          </a:xfrm>
        </p:spPr>
        <p:txBody>
          <a:bodyPr/>
          <a:lstStyle/>
          <a:p>
            <a:r>
              <a:rPr lang="nl-NL" dirty="0" err="1"/>
              <a:t>Leveraging</a:t>
            </a:r>
            <a:r>
              <a:rPr lang="nl-NL" dirty="0"/>
              <a:t> a </a:t>
            </a:r>
            <a:r>
              <a:rPr lang="nl-NL" dirty="0" err="1"/>
              <a:t>precreated</a:t>
            </a:r>
            <a:r>
              <a:rPr lang="nl-NL" dirty="0"/>
              <a:t> Event Hub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cloud</a:t>
            </a:r>
            <a:endParaRPr lang="nl-NL" dirty="0"/>
          </a:p>
          <a:p>
            <a:r>
              <a:rPr lang="nl-NL" dirty="0"/>
              <a:t>Simple Node </a:t>
            </a:r>
            <a:r>
              <a:rPr lang="nl-NL" dirty="0" err="1"/>
              <a:t>client</a:t>
            </a:r>
            <a:endParaRPr lang="nl-NL" dirty="0"/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pPr lvl="1"/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i="1" dirty="0" err="1"/>
              <a:t>kafka</a:t>
            </a:r>
            <a:r>
              <a:rPr lang="nl-NL" i="1" dirty="0"/>
              <a:t>-node</a:t>
            </a:r>
            <a:r>
              <a:rPr lang="nl-NL" dirty="0"/>
              <a:t> </a:t>
            </a:r>
            <a:r>
              <a:rPr lang="nl-NL" dirty="0" err="1"/>
              <a:t>npm</a:t>
            </a:r>
            <a:r>
              <a:rPr lang="nl-NL" dirty="0"/>
              <a:t> module</a:t>
            </a:r>
          </a:p>
          <a:p>
            <a:r>
              <a:rPr lang="nl-NL" dirty="0"/>
              <a:t>Simple Java </a:t>
            </a:r>
            <a:r>
              <a:rPr lang="nl-NL" dirty="0" err="1"/>
              <a:t>client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nl-NL" dirty="0"/>
          </a:p>
          <a:p>
            <a:pPr lvl="1"/>
            <a:r>
              <a:rPr lang="nl-NL" dirty="0" err="1"/>
              <a:t>using</a:t>
            </a:r>
            <a:r>
              <a:rPr lang="nl-NL" dirty="0"/>
              <a:t> org.apache.kafka.kafka_2.12 </a:t>
            </a:r>
            <a:r>
              <a:rPr lang="nl-NL" dirty="0" err="1"/>
              <a:t>Maven</a:t>
            </a:r>
            <a:r>
              <a:rPr lang="nl-NL" dirty="0"/>
              <a:t> </a:t>
            </a:r>
            <a:r>
              <a:rPr lang="nl-NL" dirty="0" err="1"/>
              <a:t>dependency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CDAC47-1AFB-498E-836A-1DC14136F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pic>
        <p:nvPicPr>
          <p:cNvPr id="6146" name="Picture 2" descr="Image result for first steps filly">
            <a:extLst>
              <a:ext uri="{FF2B5EF4-FFF2-40B4-BE49-F238E27FC236}">
                <a16:creationId xmlns:a16="http://schemas.microsoft.com/office/drawing/2014/main" id="{A6962C74-6004-47BE-9E2B-32ACA7C23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70" r="15642" b="17289"/>
          <a:stretch/>
        </p:blipFill>
        <p:spPr bwMode="auto">
          <a:xfrm>
            <a:off x="7145810" y="127446"/>
            <a:ext cx="1841242" cy="156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9C1C8636-3298-49B5-B351-2B1F9CC63BCB}"/>
              </a:ext>
            </a:extLst>
          </p:cNvPr>
          <p:cNvSpPr/>
          <p:nvPr/>
        </p:nvSpPr>
        <p:spPr>
          <a:xfrm>
            <a:off x="5751537" y="2970678"/>
            <a:ext cx="1879756" cy="1283440"/>
          </a:xfrm>
          <a:prstGeom prst="cloud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" name="Rounded Rectangle 20">
            <a:extLst>
              <a:ext uri="{FF2B5EF4-FFF2-40B4-BE49-F238E27FC236}">
                <a16:creationId xmlns:a16="http://schemas.microsoft.com/office/drawing/2014/main" id="{4D9ACC19-4F7B-423F-A234-313ABB8E77F3}"/>
              </a:ext>
            </a:extLst>
          </p:cNvPr>
          <p:cNvSpPr/>
          <p:nvPr/>
        </p:nvSpPr>
        <p:spPr>
          <a:xfrm>
            <a:off x="5928538" y="3235569"/>
            <a:ext cx="1531107" cy="75365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D31D3BE4-2095-4459-B81A-0022FF1BF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584" y="3690830"/>
            <a:ext cx="639658" cy="28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lowchart: Direct Access Storage 5">
            <a:extLst>
              <a:ext uri="{FF2B5EF4-FFF2-40B4-BE49-F238E27FC236}">
                <a16:creationId xmlns:a16="http://schemas.microsoft.com/office/drawing/2014/main" id="{CBCE5469-CFAF-47BC-BB0E-BCC2EDEBF811}"/>
              </a:ext>
            </a:extLst>
          </p:cNvPr>
          <p:cNvSpPr/>
          <p:nvPr/>
        </p:nvSpPr>
        <p:spPr>
          <a:xfrm>
            <a:off x="6306958" y="3370117"/>
            <a:ext cx="960961" cy="248713"/>
          </a:xfrm>
          <a:prstGeom prst="flowChartMagneticDrum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Topic</a:t>
            </a:r>
            <a:endParaRPr lang="en-NL" sz="9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2E665A0-4B9F-4BE4-AA49-AC359198325E}"/>
              </a:ext>
            </a:extLst>
          </p:cNvPr>
          <p:cNvSpPr/>
          <p:nvPr/>
        </p:nvSpPr>
        <p:spPr>
          <a:xfrm>
            <a:off x="4388284" y="4032862"/>
            <a:ext cx="917246" cy="5715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0160AE00-67F8-42CF-8C6C-7145574A57B9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305530" y="3494474"/>
            <a:ext cx="1001428" cy="87357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Lightning Bolt 12">
            <a:extLst>
              <a:ext uri="{FF2B5EF4-FFF2-40B4-BE49-F238E27FC236}">
                <a16:creationId xmlns:a16="http://schemas.microsoft.com/office/drawing/2014/main" id="{2282AC13-5FA3-48D7-9452-2D7A5B7FDD39}"/>
              </a:ext>
            </a:extLst>
          </p:cNvPr>
          <p:cNvSpPr/>
          <p:nvPr/>
        </p:nvSpPr>
        <p:spPr>
          <a:xfrm>
            <a:off x="5382504" y="4179218"/>
            <a:ext cx="269004" cy="27878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9CA4534-C26A-47F0-B4DA-A914EAF5E114}"/>
              </a:ext>
            </a:extLst>
          </p:cNvPr>
          <p:cNvSpPr/>
          <p:nvPr/>
        </p:nvSpPr>
        <p:spPr>
          <a:xfrm>
            <a:off x="7876927" y="4034902"/>
            <a:ext cx="917246" cy="5715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6BEB4CA1-78E9-4D28-95A3-31C9EA6B562D}"/>
              </a:ext>
            </a:extLst>
          </p:cNvPr>
          <p:cNvCxnSpPr>
            <a:cxnSpLocks/>
            <a:stCxn id="6" idx="4"/>
            <a:endCxn id="15" idx="0"/>
          </p:cNvCxnSpPr>
          <p:nvPr/>
        </p:nvCxnSpPr>
        <p:spPr>
          <a:xfrm>
            <a:off x="7267919" y="3494474"/>
            <a:ext cx="1067631" cy="5404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F3899AC6-310B-41C7-8676-612E1494F57C}"/>
              </a:ext>
            </a:extLst>
          </p:cNvPr>
          <p:cNvSpPr/>
          <p:nvPr/>
        </p:nvSpPr>
        <p:spPr>
          <a:xfrm>
            <a:off x="7661410" y="3340042"/>
            <a:ext cx="269004" cy="27878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2" name="Picture 33" descr="Related image">
            <a:extLst>
              <a:ext uri="{FF2B5EF4-FFF2-40B4-BE49-F238E27FC236}">
                <a16:creationId xmlns:a16="http://schemas.microsoft.com/office/drawing/2014/main" id="{ADC832A7-B1B3-4D78-B9F3-7E7712BAD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9691" y="4254117"/>
            <a:ext cx="794433" cy="37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java">
            <a:extLst>
              <a:ext uri="{FF2B5EF4-FFF2-40B4-BE49-F238E27FC236}">
                <a16:creationId xmlns:a16="http://schemas.microsoft.com/office/drawing/2014/main" id="{0874B61B-C236-4618-AC33-513E100CA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6219" y="4215355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03098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26DE6-9908-4609-9912-5A3DD1E6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Hands On Microservices on </a:t>
            </a:r>
            <a:r>
              <a:rPr lang="nl-NL" dirty="0" err="1"/>
              <a:t>Kubernetes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A3963-7FE1-48A1-BD98-0F06D3DF5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Run </a:t>
            </a:r>
            <a:r>
              <a:rPr lang="nl-NL" dirty="0" err="1"/>
              <a:t>Kafka</a:t>
            </a:r>
            <a:r>
              <a:rPr lang="nl-NL" dirty="0"/>
              <a:t> on </a:t>
            </a:r>
            <a:r>
              <a:rPr lang="nl-NL" dirty="0" err="1"/>
              <a:t>Minikube</a:t>
            </a:r>
            <a:endParaRPr lang="nl-NL" dirty="0"/>
          </a:p>
          <a:p>
            <a:pPr lvl="1"/>
            <a:r>
              <a:rPr lang="nl-NL" dirty="0" err="1"/>
              <a:t>Locally</a:t>
            </a:r>
            <a:r>
              <a:rPr lang="nl-NL" dirty="0"/>
              <a:t> or on </a:t>
            </a:r>
            <a:r>
              <a:rPr lang="nl-NL" dirty="0" err="1"/>
              <a:t>Katacoda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Deploy</a:t>
            </a:r>
            <a:r>
              <a:rPr lang="nl-NL" dirty="0"/>
              <a:t> microservices &amp;</a:t>
            </a:r>
            <a:br>
              <a:rPr lang="nl-NL" dirty="0"/>
            </a:br>
            <a:r>
              <a:rPr lang="nl-NL" dirty="0"/>
              <a:t>workflow </a:t>
            </a:r>
            <a:r>
              <a:rPr lang="nl-NL" dirty="0" err="1"/>
              <a:t>orchestration</a:t>
            </a: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B875B-3D9F-43E7-9BB0-DFC0AA7CF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pic>
        <p:nvPicPr>
          <p:cNvPr id="5" name="Picture 2" descr="Image result for minikube logo">
            <a:extLst>
              <a:ext uri="{FF2B5EF4-FFF2-40B4-BE49-F238E27FC236}">
                <a16:creationId xmlns:a16="http://schemas.microsoft.com/office/drawing/2014/main" id="{56B07861-7557-4E49-A987-E9CC39740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133" y="1259163"/>
            <a:ext cx="3491303" cy="33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kafka logo">
            <a:extLst>
              <a:ext uri="{FF2B5EF4-FFF2-40B4-BE49-F238E27FC236}">
                <a16:creationId xmlns:a16="http://schemas.microsoft.com/office/drawing/2014/main" id="{5AAD64CA-8C9B-494D-83A5-68616B745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64" y="775743"/>
            <a:ext cx="2510039" cy="251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75186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D17E5-03DB-4EE0-8DE4-98805A4E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0C59A-5F21-4C24-ABF9-CA39FE220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IT has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enable</a:t>
            </a:r>
            <a:r>
              <a:rPr lang="nl-NL" dirty="0"/>
              <a:t> business </a:t>
            </a:r>
            <a:r>
              <a:rPr lang="nl-NL" dirty="0" err="1"/>
              <a:t>objectives</a:t>
            </a:r>
            <a:endParaRPr lang="nl-NL" dirty="0"/>
          </a:p>
          <a:p>
            <a:pPr lvl="1"/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flexible</a:t>
            </a:r>
            <a:endParaRPr lang="nl-NL" dirty="0"/>
          </a:p>
          <a:p>
            <a:r>
              <a:rPr lang="nl-NL" dirty="0"/>
              <a:t>Microservices are a way </a:t>
            </a:r>
            <a:r>
              <a:rPr lang="nl-NL" dirty="0" err="1"/>
              <a:t>to</a:t>
            </a:r>
            <a:r>
              <a:rPr lang="nl-NL" dirty="0"/>
              <a:t> make IT </a:t>
            </a:r>
            <a:r>
              <a:rPr lang="nl-NL" dirty="0" err="1"/>
              <a:t>manageable</a:t>
            </a:r>
            <a:endParaRPr lang="nl-NL" dirty="0"/>
          </a:p>
          <a:p>
            <a:pPr lvl="1"/>
            <a:r>
              <a:rPr lang="nl-NL" dirty="0"/>
              <a:t>Design time (</a:t>
            </a:r>
            <a:r>
              <a:rPr lang="nl-NL" dirty="0" err="1"/>
              <a:t>Dev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Run Time (</a:t>
            </a:r>
            <a:r>
              <a:rPr lang="nl-NL" dirty="0" err="1"/>
              <a:t>Ops</a:t>
            </a:r>
            <a:r>
              <a:rPr lang="nl-NL" dirty="0"/>
              <a:t>)</a:t>
            </a:r>
          </a:p>
          <a:p>
            <a:r>
              <a:rPr lang="nl-NL" dirty="0"/>
              <a:t>Containers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Kubernetes</a:t>
            </a:r>
            <a:r>
              <a:rPr lang="nl-NL" dirty="0"/>
              <a:t> platform </a:t>
            </a:r>
            <a:r>
              <a:rPr lang="nl-NL" dirty="0" err="1"/>
              <a:t>enable</a:t>
            </a:r>
            <a:r>
              <a:rPr lang="nl-NL" dirty="0"/>
              <a:t> </a:t>
            </a:r>
            <a:r>
              <a:rPr lang="nl-NL" dirty="0" err="1"/>
              <a:t>isolated</a:t>
            </a:r>
            <a:r>
              <a:rPr lang="nl-NL" dirty="0"/>
              <a:t> </a:t>
            </a:r>
            <a:r>
              <a:rPr lang="nl-NL" dirty="0" err="1"/>
              <a:t>runtimes</a:t>
            </a:r>
            <a:endParaRPr lang="nl-NL" dirty="0"/>
          </a:p>
          <a:p>
            <a:pPr lvl="1"/>
            <a:r>
              <a:rPr lang="nl-NL" dirty="0" err="1"/>
              <a:t>Automated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delivery, </a:t>
            </a:r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automated</a:t>
            </a:r>
            <a:r>
              <a:rPr lang="nl-NL" dirty="0"/>
              <a:t> recovery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roll</a:t>
            </a:r>
            <a:r>
              <a:rPr lang="nl-NL" dirty="0"/>
              <a:t> out</a:t>
            </a:r>
          </a:p>
          <a:p>
            <a:pPr lvl="1"/>
            <a:r>
              <a:rPr lang="nl-NL" dirty="0" err="1"/>
              <a:t>Increasingly</a:t>
            </a:r>
            <a:r>
              <a:rPr lang="nl-NL" dirty="0"/>
              <a:t> relevant: Cloud Native - </a:t>
            </a:r>
            <a:r>
              <a:rPr lang="nl-NL" dirty="0" err="1"/>
              <a:t>Serverless</a:t>
            </a:r>
            <a:endParaRPr lang="nl-NL" dirty="0"/>
          </a:p>
          <a:p>
            <a:r>
              <a:rPr lang="nl-NL" dirty="0"/>
              <a:t>Events are </a:t>
            </a:r>
            <a:r>
              <a:rPr lang="nl-NL" dirty="0" err="1"/>
              <a:t>essential</a:t>
            </a:r>
            <a:r>
              <a:rPr lang="nl-NL" dirty="0"/>
              <a:t> for </a:t>
            </a:r>
            <a:r>
              <a:rPr lang="nl-NL" dirty="0" err="1"/>
              <a:t>decoupled</a:t>
            </a:r>
            <a:r>
              <a:rPr lang="nl-NL" dirty="0"/>
              <a:t> </a:t>
            </a:r>
            <a:r>
              <a:rPr lang="nl-NL" dirty="0" err="1"/>
              <a:t>interaction</a:t>
            </a:r>
            <a:endParaRPr lang="nl-NL" dirty="0"/>
          </a:p>
          <a:p>
            <a:pPr lvl="1"/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defacto</a:t>
            </a:r>
            <a:r>
              <a:rPr lang="nl-NL" dirty="0"/>
              <a:t> standard event bus platform</a:t>
            </a:r>
          </a:p>
          <a:p>
            <a:r>
              <a:rPr lang="nl-NL" dirty="0" err="1"/>
              <a:t>Workflows</a:t>
            </a:r>
            <a:r>
              <a:rPr lang="nl-NL" dirty="0"/>
              <a:t> </a:t>
            </a:r>
            <a:r>
              <a:rPr lang="nl-NL" dirty="0" err="1"/>
              <a:t>executed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microservices are </a:t>
            </a:r>
            <a:r>
              <a:rPr lang="nl-NL" dirty="0" err="1"/>
              <a:t>governed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workflow slips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events</a:t>
            </a:r>
          </a:p>
          <a:p>
            <a:r>
              <a:rPr lang="nl-NL" dirty="0"/>
              <a:t>Technologies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learn</a:t>
            </a:r>
            <a:r>
              <a:rPr lang="nl-NL" dirty="0"/>
              <a:t> more </a:t>
            </a:r>
            <a:r>
              <a:rPr lang="nl-NL" dirty="0" err="1"/>
              <a:t>about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Docker, </a:t>
            </a:r>
            <a:r>
              <a:rPr lang="nl-NL" dirty="0" err="1"/>
              <a:t>Kubernetes</a:t>
            </a:r>
            <a:r>
              <a:rPr lang="nl-NL" dirty="0"/>
              <a:t>,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Redis</a:t>
            </a:r>
            <a:r>
              <a:rPr lang="nl-NL" dirty="0"/>
              <a:t>, </a:t>
            </a:r>
            <a:r>
              <a:rPr lang="nl-NL" dirty="0" err="1"/>
              <a:t>WeaveScope</a:t>
            </a:r>
            <a:r>
              <a:rPr lang="nl-NL" dirty="0"/>
              <a:t>, </a:t>
            </a:r>
            <a:r>
              <a:rPr lang="nl-NL" dirty="0" err="1"/>
              <a:t>Katacoda</a:t>
            </a:r>
            <a:endParaRPr lang="nl-NL" dirty="0"/>
          </a:p>
          <a:p>
            <a:pPr lvl="1"/>
            <a:r>
              <a:rPr lang="nl-NL" dirty="0"/>
              <a:t>Bonus: </a:t>
            </a:r>
            <a:r>
              <a:rPr lang="nl-NL" dirty="0" err="1"/>
              <a:t>Camunda</a:t>
            </a:r>
            <a:r>
              <a:rPr lang="nl-NL" dirty="0"/>
              <a:t>, </a:t>
            </a:r>
            <a:r>
              <a:rPr lang="nl-NL" dirty="0" err="1"/>
              <a:t>Istio</a:t>
            </a:r>
            <a:r>
              <a:rPr lang="nl-NL" dirty="0"/>
              <a:t>, </a:t>
            </a:r>
            <a:r>
              <a:rPr lang="nl-NL" dirty="0" err="1"/>
              <a:t>Traefik</a:t>
            </a:r>
            <a:r>
              <a:rPr lang="nl-NL" dirty="0"/>
              <a:t>, </a:t>
            </a:r>
            <a:r>
              <a:rPr lang="nl-NL" dirty="0" err="1"/>
              <a:t>Grafana</a:t>
            </a:r>
            <a:r>
              <a:rPr lang="nl-NL" dirty="0"/>
              <a:t>, Prometheus, </a:t>
            </a:r>
            <a:r>
              <a:rPr lang="nl-NL" dirty="0" err="1"/>
              <a:t>Kiali</a:t>
            </a:r>
            <a:r>
              <a:rPr lang="nl-NL" dirty="0"/>
              <a:t>, Jaeger, 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68713C-5155-493F-8DBA-F76D1E4A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658767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D1D86A-356D-44AD-9671-ECECC345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Contact Details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BD7A91-0CAE-4967-A7F0-BD38F65BC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E881E-B1AA-460D-BFC3-08667277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EED445F-D210-4F4F-89E6-5FA790181CDB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pic>
        <p:nvPicPr>
          <p:cNvPr id="8" name="Picture Placeholder 3">
            <a:extLst>
              <a:ext uri="{FF2B5EF4-FFF2-40B4-BE49-F238E27FC236}">
                <a16:creationId xmlns:a16="http://schemas.microsoft.com/office/drawing/2014/main" id="{3C778C16-168E-471F-87BA-8F9EC1F80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r="51394" b="71"/>
          <a:stretch/>
        </p:blipFill>
        <p:spPr>
          <a:xfrm>
            <a:off x="4699417" y="897988"/>
            <a:ext cx="4444583" cy="3348000"/>
          </a:xfrm>
          <a:prstGeom prst="rect">
            <a:avLst/>
          </a:prstGeom>
          <a:noFill/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E2A3F25-281C-45C5-B4BB-61652D0B69EA}"/>
              </a:ext>
            </a:extLst>
          </p:cNvPr>
          <p:cNvSpPr txBox="1">
            <a:spLocks/>
          </p:cNvSpPr>
          <p:nvPr/>
        </p:nvSpPr>
        <p:spPr>
          <a:xfrm>
            <a:off x="278892" y="1093004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bg1"/>
                </a:solidFill>
              </a:rPr>
              <a:t>Blog: 	</a:t>
            </a:r>
            <a:r>
              <a:rPr lang="en-US" sz="12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technology.amis.nl</a:t>
            </a:r>
            <a:endParaRPr lang="en-US" sz="1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</a:rPr>
              <a:t>			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Email: 	</a:t>
            </a:r>
            <a:r>
              <a:rPr lang="en-US" sz="12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lucas.jellema@amis.nl</a:t>
            </a:r>
            <a:br>
              <a:rPr lang="en-US" sz="1200" b="1" dirty="0">
                <a:solidFill>
                  <a:schemeClr val="bg1"/>
                </a:solidFill>
              </a:rPr>
            </a:br>
            <a:endParaRPr lang="en-US" sz="1200" b="1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         : 	</a:t>
            </a:r>
            <a:r>
              <a:rPr lang="en-US" sz="1200" b="1" dirty="0" err="1">
                <a:solidFill>
                  <a:schemeClr val="bg1"/>
                </a:solidFill>
              </a:rPr>
              <a:t>lucasjellema</a:t>
            </a:r>
            <a:endParaRPr lang="en-US" sz="1200" b="1" dirty="0">
              <a:solidFill>
                <a:schemeClr val="bg1"/>
              </a:solidFill>
            </a:endParaRPr>
          </a:p>
          <a:p>
            <a:endParaRPr lang="en-US" sz="1200" b="1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         : 	</a:t>
            </a:r>
            <a:r>
              <a:rPr lang="en-US" sz="1200" b="1" dirty="0" err="1">
                <a:solidFill>
                  <a:schemeClr val="bg1"/>
                </a:solidFill>
              </a:rPr>
              <a:t>lucas-jellema</a:t>
            </a:r>
            <a:br>
              <a:rPr lang="en-US" sz="1200" b="1" dirty="0">
                <a:solidFill>
                  <a:schemeClr val="bg1"/>
                </a:solidFill>
              </a:rPr>
            </a:br>
            <a:endParaRPr lang="en-US" sz="1200" b="1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          : </a:t>
            </a:r>
            <a:r>
              <a:rPr lang="en-US" sz="12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www.amis.nl</a:t>
            </a:r>
            <a:r>
              <a:rPr lang="en-US" sz="1200" b="1" dirty="0">
                <a:solidFill>
                  <a:schemeClr val="bg1"/>
                </a:solidFill>
              </a:rPr>
              <a:t>, </a:t>
            </a:r>
            <a:r>
              <a:rPr lang="en-US" sz="12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info@amis.nl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		+31 306016000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          	</a:t>
            </a:r>
            <a:r>
              <a:rPr lang="en-US" sz="1200" b="1" dirty="0" err="1">
                <a:solidFill>
                  <a:schemeClr val="bg1"/>
                </a:solidFill>
              </a:rPr>
              <a:t>Edisonbaan</a:t>
            </a:r>
            <a:r>
              <a:rPr lang="en-US" sz="1200" b="1" dirty="0">
                <a:solidFill>
                  <a:schemeClr val="bg1"/>
                </a:solidFill>
              </a:rPr>
              <a:t> 15,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		Nieuwegein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				</a:t>
            </a:r>
          </a:p>
          <a:p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4F2CB28-8283-4EA4-A41C-EF09077D4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0000" y="1909322"/>
            <a:ext cx="319883" cy="319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8180E16-D644-4132-A93D-EAF99A379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0" y="2793120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Image result for linked in logo">
            <a:extLst>
              <a:ext uri="{FF2B5EF4-FFF2-40B4-BE49-F238E27FC236}">
                <a16:creationId xmlns:a16="http://schemas.microsoft.com/office/drawing/2014/main" id="{E24C0797-D9D0-4BB4-A200-3ED83E8D2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52" y="2352266"/>
            <a:ext cx="335932" cy="33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67029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cdn-images-1.medium.com/max/1000/0*Sp_eR3qz6X2w-vPo.">
            <a:extLst>
              <a:ext uri="{FF2B5EF4-FFF2-40B4-BE49-F238E27FC236}">
                <a16:creationId xmlns:a16="http://schemas.microsoft.com/office/drawing/2014/main" id="{44FE2C85-9EB1-4E9E-9E46-3D10AAD48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99" y="2720905"/>
            <a:ext cx="1311257" cy="157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1AD748-750F-4986-AC72-28CC312D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Defining</a:t>
            </a:r>
            <a:r>
              <a:rPr lang="nl-NL" dirty="0"/>
              <a:t> Workflow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58EC7-C6B7-4569-9441-93A147FC8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2620691"/>
            <a:ext cx="6623999" cy="2085781"/>
          </a:xfrm>
        </p:spPr>
        <p:txBody>
          <a:bodyPr/>
          <a:lstStyle/>
          <a:p>
            <a:r>
              <a:rPr lang="nl-NL" dirty="0"/>
              <a:t>Cross domain </a:t>
            </a:r>
            <a:r>
              <a:rPr lang="nl-NL" dirty="0" err="1"/>
              <a:t>cutting</a:t>
            </a:r>
            <a:r>
              <a:rPr lang="nl-NL" dirty="0"/>
              <a:t> concern</a:t>
            </a:r>
          </a:p>
          <a:p>
            <a:r>
              <a:rPr lang="nl-NL" dirty="0" err="1"/>
              <a:t>Composite</a:t>
            </a:r>
            <a:r>
              <a:rPr lang="nl-NL" dirty="0"/>
              <a:t> transaction</a:t>
            </a:r>
          </a:p>
          <a:p>
            <a:r>
              <a:rPr lang="nl-NL" dirty="0"/>
              <a:t>Multi-step chain</a:t>
            </a:r>
          </a:p>
          <a:p>
            <a:r>
              <a:rPr lang="nl-NL" dirty="0"/>
              <a:t>Long running </a:t>
            </a:r>
            <a:r>
              <a:rPr lang="nl-NL" dirty="0" err="1"/>
              <a:t>process</a:t>
            </a:r>
            <a:endParaRPr lang="nl-NL" dirty="0"/>
          </a:p>
          <a:p>
            <a:r>
              <a:rPr lang="nl-NL" dirty="0"/>
              <a:t>System </a:t>
            </a:r>
            <a:r>
              <a:rPr lang="nl-NL" dirty="0" err="1"/>
              <a:t>initiated</a:t>
            </a:r>
            <a:r>
              <a:rPr lang="nl-NL" dirty="0"/>
              <a:t> human </a:t>
            </a:r>
            <a:r>
              <a:rPr lang="nl-NL" dirty="0" err="1"/>
              <a:t>participation</a:t>
            </a:r>
            <a:endParaRPr lang="nl-NL" dirty="0"/>
          </a:p>
          <a:p>
            <a:r>
              <a:rPr lang="nl-NL" dirty="0"/>
              <a:t>For </a:t>
            </a:r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i="1" dirty="0"/>
              <a:t>order flow</a:t>
            </a:r>
          </a:p>
          <a:p>
            <a:pPr lvl="1"/>
            <a:r>
              <a:rPr lang="nl-NL" sz="1400" dirty="0" err="1"/>
              <a:t>Submit</a:t>
            </a:r>
            <a:r>
              <a:rPr lang="nl-NL" sz="1400" dirty="0"/>
              <a:t> order, check availability, collect </a:t>
            </a:r>
            <a:r>
              <a:rPr lang="nl-NL" sz="1400" dirty="0" err="1"/>
              <a:t>payment</a:t>
            </a:r>
            <a:r>
              <a:rPr lang="nl-NL" sz="1400" dirty="0"/>
              <a:t>, </a:t>
            </a:r>
            <a:br>
              <a:rPr lang="nl-NL" sz="1400" dirty="0"/>
            </a:br>
            <a:r>
              <a:rPr lang="nl-NL" sz="1400" dirty="0" err="1"/>
              <a:t>organize</a:t>
            </a:r>
            <a:r>
              <a:rPr lang="nl-NL" sz="1400" dirty="0"/>
              <a:t> </a:t>
            </a:r>
            <a:r>
              <a:rPr lang="nl-NL" sz="1400" dirty="0" err="1"/>
              <a:t>picking</a:t>
            </a:r>
            <a:r>
              <a:rPr lang="nl-NL" sz="1400" dirty="0"/>
              <a:t> </a:t>
            </a:r>
            <a:r>
              <a:rPr lang="nl-NL" sz="1400" dirty="0" err="1"/>
              <a:t>and</a:t>
            </a:r>
            <a:r>
              <a:rPr lang="nl-NL" sz="1400" dirty="0"/>
              <a:t> </a:t>
            </a:r>
            <a:r>
              <a:rPr lang="nl-NL" sz="1400" dirty="0" err="1"/>
              <a:t>shipping</a:t>
            </a:r>
            <a:r>
              <a:rPr lang="nl-NL" sz="1400" dirty="0"/>
              <a:t>, </a:t>
            </a:r>
            <a:r>
              <a:rPr lang="nl-NL" sz="1400" dirty="0" err="1"/>
              <a:t>and</a:t>
            </a:r>
            <a:r>
              <a:rPr lang="nl-NL" sz="1400" dirty="0"/>
              <a:t> update </a:t>
            </a:r>
            <a:r>
              <a:rPr lang="nl-NL" sz="1400" dirty="0" err="1"/>
              <a:t>loyalty</a:t>
            </a:r>
            <a:r>
              <a:rPr lang="nl-NL" sz="1400" dirty="0"/>
              <a:t> status</a:t>
            </a:r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5AE49-C169-4901-954E-0CFC0C177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4746823"/>
            <a:ext cx="3240000" cy="108000"/>
          </a:xfrm>
        </p:spPr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3E0D7-E274-4607-9962-D64A6DBEE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00" y="782473"/>
            <a:ext cx="8039100" cy="1721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Image result for workflow">
            <a:extLst>
              <a:ext uri="{FF2B5EF4-FFF2-40B4-BE49-F238E27FC236}">
                <a16:creationId xmlns:a16="http://schemas.microsoft.com/office/drawing/2014/main" id="{CD528BD5-9AB6-4CA3-B644-13B5C6670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218" y="2580340"/>
            <a:ext cx="2162398" cy="13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ithub.com/ing-bank/baker/raw/master/webshop.png">
            <a:extLst>
              <a:ext uri="{FF2B5EF4-FFF2-40B4-BE49-F238E27FC236}">
                <a16:creationId xmlns:a16="http://schemas.microsoft.com/office/drawing/2014/main" id="{F26F78A7-E742-48CC-884C-A339493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337" y="3030767"/>
            <a:ext cx="1024884" cy="177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9858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microservices choreography">
            <a:extLst>
              <a:ext uri="{FF2B5EF4-FFF2-40B4-BE49-F238E27FC236}">
                <a16:creationId xmlns:a16="http://schemas.microsoft.com/office/drawing/2014/main" id="{67607DB3-C7AB-4B5D-8F03-D0637B262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500" y="1833275"/>
            <a:ext cx="4953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4FEFE-DC14-49C9-9454-18D25839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Approaches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7BFB-E44A-450B-8050-008348726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Orchestration</a:t>
            </a:r>
            <a:endParaRPr lang="nl-NL" dirty="0"/>
          </a:p>
          <a:p>
            <a:r>
              <a:rPr lang="nl-NL" dirty="0" err="1"/>
              <a:t>Choreography</a:t>
            </a:r>
            <a:endParaRPr lang="nl-NL" dirty="0"/>
          </a:p>
          <a:p>
            <a:r>
              <a:rPr lang="nl-NL" dirty="0" err="1"/>
              <a:t>Hybrid</a:t>
            </a:r>
            <a:endParaRPr lang="nl-NL" dirty="0"/>
          </a:p>
          <a:p>
            <a:pPr lvl="1"/>
            <a:r>
              <a:rPr lang="nl-NL" dirty="0" err="1"/>
              <a:t>Coordinated</a:t>
            </a:r>
            <a:r>
              <a:rPr lang="nl-NL" dirty="0"/>
              <a:t> | </a:t>
            </a:r>
            <a:r>
              <a:rPr lang="nl-NL" dirty="0" err="1"/>
              <a:t>Facilitated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Mixing</a:t>
            </a:r>
            <a:r>
              <a:rPr lang="nl-NL" dirty="0"/>
              <a:t> </a:t>
            </a:r>
            <a:r>
              <a:rPr lang="nl-NL" dirty="0" err="1"/>
              <a:t>orchestration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DA2A8-7149-44DF-AB14-25F76971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2609860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Desired</a:t>
            </a:r>
            <a:r>
              <a:rPr lang="nl-NL" dirty="0"/>
              <a:t> Workflow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0D3BB-E8F9-4395-9AEA-B6DE269A4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/>
          <p:cNvSpPr/>
          <p:nvPr/>
        </p:nvSpPr>
        <p:spPr>
          <a:xfrm>
            <a:off x="409860" y="1948923"/>
            <a:ext cx="1141179" cy="506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12" dirty="0"/>
              <a:t>Tweet </a:t>
            </a:r>
            <a:r>
              <a:rPr lang="nl-NL" sz="712" dirty="0" err="1"/>
              <a:t>about</a:t>
            </a:r>
            <a:r>
              <a:rPr lang="nl-NL" sz="712" dirty="0"/>
              <a:t> </a:t>
            </a:r>
            <a:r>
              <a:rPr lang="nl-NL" sz="712" dirty="0" err="1"/>
              <a:t>JFall</a:t>
            </a:r>
            <a:endParaRPr lang="en-US" sz="712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886" y="1665639"/>
            <a:ext cx="479430" cy="39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2113593" y="1948923"/>
            <a:ext cx="1141179" cy="506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12" dirty="0" err="1"/>
              <a:t>Validate</a:t>
            </a:r>
            <a:r>
              <a:rPr lang="nl-NL" sz="712" dirty="0"/>
              <a:t> Tweet</a:t>
            </a:r>
            <a:endParaRPr lang="en-US" sz="712" dirty="0"/>
          </a:p>
        </p:txBody>
      </p:sp>
      <p:sp>
        <p:nvSpPr>
          <p:cNvPr id="7" name="Rectangular Callout 6"/>
          <p:cNvSpPr/>
          <p:nvPr/>
        </p:nvSpPr>
        <p:spPr>
          <a:xfrm>
            <a:off x="980450" y="2668188"/>
            <a:ext cx="1402579" cy="934240"/>
          </a:xfrm>
          <a:prstGeom prst="wedgeRectCallout">
            <a:avLst>
              <a:gd name="adj1" fmla="val 50292"/>
              <a:gd name="adj2" fmla="val -9533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49" dirty="0"/>
              <a:t>No </a:t>
            </a:r>
            <a:r>
              <a:rPr lang="nl-NL" sz="949" dirty="0" err="1"/>
              <a:t>simple</a:t>
            </a:r>
            <a:r>
              <a:rPr lang="nl-NL" sz="949" dirty="0"/>
              <a:t> </a:t>
            </a:r>
            <a:r>
              <a:rPr lang="nl-NL" sz="949" dirty="0" err="1"/>
              <a:t>retweet</a:t>
            </a:r>
            <a:r>
              <a:rPr lang="nl-NL" sz="949" dirty="0"/>
              <a:t>, no black </a:t>
            </a:r>
            <a:r>
              <a:rPr lang="nl-NL" sz="949" dirty="0" err="1"/>
              <a:t>listed</a:t>
            </a:r>
            <a:r>
              <a:rPr lang="nl-NL" sz="949" dirty="0"/>
              <a:t> </a:t>
            </a:r>
            <a:r>
              <a:rPr lang="nl-NL" sz="949" dirty="0" err="1"/>
              <a:t>words</a:t>
            </a:r>
            <a:r>
              <a:rPr lang="nl-NL" sz="949" dirty="0"/>
              <a:t> </a:t>
            </a:r>
            <a:r>
              <a:rPr lang="nl-NL" sz="949" dirty="0" err="1"/>
              <a:t>used</a:t>
            </a:r>
            <a:r>
              <a:rPr lang="nl-NL" sz="949" dirty="0"/>
              <a:t>, no </a:t>
            </a:r>
            <a:r>
              <a:rPr lang="nl-NL" sz="949" dirty="0" err="1"/>
              <a:t>known</a:t>
            </a:r>
            <a:r>
              <a:rPr lang="nl-NL" sz="949" dirty="0"/>
              <a:t> robot tweeter or </a:t>
            </a:r>
            <a:r>
              <a:rPr lang="nl-NL" sz="949" dirty="0" err="1"/>
              <a:t>otherwise</a:t>
            </a:r>
            <a:r>
              <a:rPr lang="nl-NL" sz="949" dirty="0"/>
              <a:t> </a:t>
            </a:r>
            <a:r>
              <a:rPr lang="nl-NL" sz="949" dirty="0" err="1"/>
              <a:t>excluded</a:t>
            </a:r>
            <a:r>
              <a:rPr lang="nl-NL" sz="949" dirty="0"/>
              <a:t> </a:t>
            </a:r>
            <a:r>
              <a:rPr lang="nl-NL" sz="949" dirty="0" err="1"/>
              <a:t>authors</a:t>
            </a:r>
            <a:r>
              <a:rPr lang="nl-NL" sz="949" dirty="0"/>
              <a:t>, no </a:t>
            </a:r>
            <a:r>
              <a:rPr lang="nl-NL" sz="949" dirty="0" err="1"/>
              <a:t>undesirable</a:t>
            </a:r>
            <a:r>
              <a:rPr lang="nl-NL" sz="949" dirty="0"/>
              <a:t> </a:t>
            </a:r>
            <a:r>
              <a:rPr lang="nl-NL" sz="949" dirty="0" err="1"/>
              <a:t>location</a:t>
            </a:r>
            <a:endParaRPr lang="en-US" sz="949" dirty="0"/>
          </a:p>
        </p:txBody>
      </p:sp>
      <p:sp>
        <p:nvSpPr>
          <p:cNvPr id="8" name="Rounded Rectangle 7"/>
          <p:cNvSpPr/>
          <p:nvPr/>
        </p:nvSpPr>
        <p:spPr>
          <a:xfrm>
            <a:off x="4118479" y="3015765"/>
            <a:ext cx="1141179" cy="506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12" dirty="0" err="1"/>
              <a:t>Enrich</a:t>
            </a:r>
            <a:r>
              <a:rPr lang="nl-NL" sz="712" dirty="0"/>
              <a:t> Tweet</a:t>
            </a:r>
            <a:endParaRPr lang="en-US" sz="712" dirty="0"/>
          </a:p>
        </p:txBody>
      </p:sp>
      <p:sp>
        <p:nvSpPr>
          <p:cNvPr id="9" name="Rectangular Callout 8"/>
          <p:cNvSpPr/>
          <p:nvPr/>
        </p:nvSpPr>
        <p:spPr>
          <a:xfrm>
            <a:off x="2834759" y="3632564"/>
            <a:ext cx="1703732" cy="620818"/>
          </a:xfrm>
          <a:prstGeom prst="wedgeRectCallout">
            <a:avLst>
              <a:gd name="adj1" fmla="val 46854"/>
              <a:gd name="adj2" fmla="val -7800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49" dirty="0"/>
              <a:t>Details </a:t>
            </a:r>
            <a:r>
              <a:rPr lang="nl-NL" sz="949" dirty="0" err="1"/>
              <a:t>about</a:t>
            </a:r>
            <a:r>
              <a:rPr lang="nl-NL" sz="949" dirty="0"/>
              <a:t> </a:t>
            </a:r>
            <a:r>
              <a:rPr lang="nl-NL" sz="949" dirty="0" err="1"/>
              <a:t>author</a:t>
            </a:r>
            <a:r>
              <a:rPr lang="nl-NL" sz="949" dirty="0"/>
              <a:t>, </a:t>
            </a:r>
            <a:r>
              <a:rPr lang="nl-NL" sz="949" dirty="0" err="1"/>
              <a:t>location</a:t>
            </a:r>
            <a:r>
              <a:rPr lang="nl-NL" sz="949" dirty="0"/>
              <a:t>, hashtags, </a:t>
            </a:r>
            <a:r>
              <a:rPr lang="nl-NL" sz="949" dirty="0" err="1"/>
              <a:t>acronyms</a:t>
            </a:r>
            <a:r>
              <a:rPr lang="nl-NL" sz="949" dirty="0"/>
              <a:t> </a:t>
            </a:r>
            <a:r>
              <a:rPr lang="nl-NL" sz="949" dirty="0" err="1"/>
              <a:t>and</a:t>
            </a:r>
            <a:r>
              <a:rPr lang="nl-NL" sz="949" dirty="0"/>
              <a:t> </a:t>
            </a:r>
            <a:r>
              <a:rPr lang="nl-NL" sz="949" dirty="0" err="1"/>
              <a:t>abbreviations</a:t>
            </a:r>
            <a:r>
              <a:rPr lang="nl-NL" sz="949" dirty="0"/>
              <a:t> </a:t>
            </a:r>
            <a:r>
              <a:rPr lang="nl-NL" sz="949" dirty="0" err="1"/>
              <a:t>used</a:t>
            </a:r>
            <a:r>
              <a:rPr lang="nl-NL" sz="949" dirty="0"/>
              <a:t> in tweet</a:t>
            </a:r>
            <a:endParaRPr lang="en-US" sz="949" dirty="0"/>
          </a:p>
        </p:txBody>
      </p:sp>
      <p:sp>
        <p:nvSpPr>
          <p:cNvPr id="10" name="Rounded Rectangle 9"/>
          <p:cNvSpPr/>
          <p:nvPr/>
        </p:nvSpPr>
        <p:spPr>
          <a:xfrm>
            <a:off x="5906380" y="3015765"/>
            <a:ext cx="1141179" cy="506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12" dirty="0" err="1"/>
              <a:t>Add</a:t>
            </a:r>
            <a:r>
              <a:rPr lang="nl-NL" sz="712" dirty="0"/>
              <a:t> Tweet </a:t>
            </a:r>
            <a:r>
              <a:rPr lang="nl-NL" sz="712" dirty="0" err="1"/>
              <a:t>to</a:t>
            </a:r>
            <a:r>
              <a:rPr lang="nl-NL" sz="712" dirty="0"/>
              <a:t> </a:t>
            </a:r>
            <a:r>
              <a:rPr lang="nl-NL" sz="712" dirty="0" err="1"/>
              <a:t>TweetBoard</a:t>
            </a:r>
            <a:endParaRPr lang="en-US" sz="712" dirty="0"/>
          </a:p>
        </p:txBody>
      </p:sp>
      <p:sp>
        <p:nvSpPr>
          <p:cNvPr id="11" name="Rectangular Callout 10"/>
          <p:cNvSpPr/>
          <p:nvPr/>
        </p:nvSpPr>
        <p:spPr>
          <a:xfrm>
            <a:off x="4869675" y="3765166"/>
            <a:ext cx="1402579" cy="695155"/>
          </a:xfrm>
          <a:prstGeom prst="wedgeRectCallout">
            <a:avLst>
              <a:gd name="adj1" fmla="val 50292"/>
              <a:gd name="adj2" fmla="val -9533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49" dirty="0" err="1"/>
              <a:t>Add</a:t>
            </a:r>
            <a:r>
              <a:rPr lang="nl-NL" sz="949" dirty="0"/>
              <a:t> </a:t>
            </a:r>
            <a:r>
              <a:rPr lang="nl-NL" sz="949" dirty="0" err="1"/>
              <a:t>the</a:t>
            </a:r>
            <a:r>
              <a:rPr lang="nl-NL" sz="949" dirty="0"/>
              <a:t> tweet </a:t>
            </a:r>
            <a:r>
              <a:rPr lang="nl-NL" sz="949" dirty="0" err="1"/>
              <a:t>to</a:t>
            </a:r>
            <a:r>
              <a:rPr lang="nl-NL" sz="949" dirty="0"/>
              <a:t> </a:t>
            </a:r>
            <a:r>
              <a:rPr lang="nl-NL" sz="949" dirty="0" err="1"/>
              <a:t>the</a:t>
            </a:r>
            <a:r>
              <a:rPr lang="nl-NL" sz="949" dirty="0"/>
              <a:t> top of </a:t>
            </a:r>
            <a:r>
              <a:rPr lang="nl-NL" sz="949" dirty="0" err="1"/>
              <a:t>the</a:t>
            </a:r>
            <a:r>
              <a:rPr lang="nl-NL" sz="949" dirty="0"/>
              <a:t> </a:t>
            </a:r>
            <a:r>
              <a:rPr lang="nl-NL" sz="949" dirty="0" err="1"/>
              <a:t>TweetBoard</a:t>
            </a:r>
            <a:r>
              <a:rPr lang="nl-NL" sz="949" dirty="0"/>
              <a:t> – a list of  recent, relevant tweets</a:t>
            </a:r>
            <a:endParaRPr lang="en-US" sz="949" dirty="0"/>
          </a:p>
        </p:txBody>
      </p:sp>
      <p:cxnSp>
        <p:nvCxnSpPr>
          <p:cNvPr id="13" name="Elbow Connector 12"/>
          <p:cNvCxnSpPr>
            <a:stCxn id="6" idx="3"/>
            <a:endCxn id="8" idx="1"/>
          </p:cNvCxnSpPr>
          <p:nvPr/>
        </p:nvCxnSpPr>
        <p:spPr>
          <a:xfrm>
            <a:off x="3254772" y="2202072"/>
            <a:ext cx="863707" cy="1066842"/>
          </a:xfrm>
          <a:prstGeom prst="bent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0" idx="1"/>
          </p:cNvCxnSpPr>
          <p:nvPr/>
        </p:nvCxnSpPr>
        <p:spPr>
          <a:xfrm>
            <a:off x="5139111" y="3268914"/>
            <a:ext cx="767269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3"/>
            <a:endCxn id="6" idx="1"/>
          </p:cNvCxnSpPr>
          <p:nvPr/>
        </p:nvCxnSpPr>
        <p:spPr>
          <a:xfrm>
            <a:off x="1551040" y="2202072"/>
            <a:ext cx="562553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7722623" y="3015765"/>
            <a:ext cx="1141179" cy="5062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12" dirty="0" err="1"/>
              <a:t>Publish</a:t>
            </a:r>
            <a:r>
              <a:rPr lang="nl-NL" sz="712" dirty="0"/>
              <a:t> </a:t>
            </a:r>
            <a:r>
              <a:rPr lang="nl-NL" sz="712" dirty="0" err="1"/>
              <a:t>TweetBoard</a:t>
            </a:r>
            <a:endParaRPr lang="en-US" sz="712" dirty="0"/>
          </a:p>
        </p:txBody>
      </p:sp>
      <p:sp>
        <p:nvSpPr>
          <p:cNvPr id="22" name="Rectangular Callout 21"/>
          <p:cNvSpPr/>
          <p:nvPr/>
        </p:nvSpPr>
        <p:spPr>
          <a:xfrm>
            <a:off x="6685918" y="3765166"/>
            <a:ext cx="1402579" cy="695155"/>
          </a:xfrm>
          <a:prstGeom prst="wedgeRectCallout">
            <a:avLst>
              <a:gd name="adj1" fmla="val 50292"/>
              <a:gd name="adj2" fmla="val -9533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49" dirty="0" err="1"/>
              <a:t>Publish</a:t>
            </a:r>
            <a:r>
              <a:rPr lang="nl-NL" sz="949" dirty="0"/>
              <a:t> </a:t>
            </a:r>
            <a:r>
              <a:rPr lang="nl-NL" sz="949" dirty="0" err="1"/>
              <a:t>the</a:t>
            </a:r>
            <a:r>
              <a:rPr lang="nl-NL" sz="949" dirty="0"/>
              <a:t> </a:t>
            </a:r>
            <a:r>
              <a:rPr lang="nl-NL" sz="949" dirty="0" err="1"/>
              <a:t>TweetBoard</a:t>
            </a:r>
            <a:r>
              <a:rPr lang="nl-NL" sz="949" dirty="0"/>
              <a:t> </a:t>
            </a:r>
            <a:r>
              <a:rPr lang="nl-NL" sz="949" dirty="0" err="1"/>
              <a:t>through</a:t>
            </a:r>
            <a:r>
              <a:rPr lang="nl-NL" sz="949" dirty="0"/>
              <a:t> API </a:t>
            </a:r>
            <a:r>
              <a:rPr lang="nl-NL" sz="949" dirty="0" err="1"/>
              <a:t>and</a:t>
            </a:r>
            <a:r>
              <a:rPr lang="nl-NL" sz="949" dirty="0"/>
              <a:t> UI (HTML web document)</a:t>
            </a:r>
            <a:endParaRPr lang="en-US" sz="949" dirty="0"/>
          </a:p>
        </p:txBody>
      </p:sp>
      <p:cxnSp>
        <p:nvCxnSpPr>
          <p:cNvPr id="23" name="Straight Arrow Connector 22"/>
          <p:cNvCxnSpPr>
            <a:endCxn id="21" idx="1"/>
          </p:cNvCxnSpPr>
          <p:nvPr/>
        </p:nvCxnSpPr>
        <p:spPr>
          <a:xfrm>
            <a:off x="6955354" y="3268914"/>
            <a:ext cx="767269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3"/>
          </p:cNvCxnSpPr>
          <p:nvPr/>
        </p:nvCxnSpPr>
        <p:spPr>
          <a:xfrm flipV="1">
            <a:off x="3254772" y="1599336"/>
            <a:ext cx="863707" cy="602736"/>
          </a:xfrm>
          <a:prstGeom prst="bent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158329" y="1448310"/>
            <a:ext cx="389850" cy="201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712" dirty="0" err="1"/>
              <a:t>done</a:t>
            </a:r>
            <a:endParaRPr lang="en-US" sz="712" dirty="0" err="1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07A8AF6-21FA-4DDA-865E-311F9B091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29394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loud 78"/>
          <p:cNvSpPr/>
          <p:nvPr/>
        </p:nvSpPr>
        <p:spPr>
          <a:xfrm>
            <a:off x="1346323" y="1225138"/>
            <a:ext cx="996523" cy="543467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Microservices </a:t>
            </a:r>
            <a:r>
              <a:rPr lang="nl-NL" dirty="0" err="1"/>
              <a:t>to</a:t>
            </a:r>
            <a:r>
              <a:rPr lang="nl-NL" dirty="0"/>
              <a:t> map </a:t>
            </a:r>
            <a:r>
              <a:rPr lang="nl-NL" dirty="0" err="1"/>
              <a:t>the</a:t>
            </a:r>
            <a:r>
              <a:rPr lang="nl-NL" dirty="0"/>
              <a:t> workflow </a:t>
            </a:r>
            <a:r>
              <a:rPr lang="nl-NL" dirty="0" err="1"/>
              <a:t>to</a:t>
            </a:r>
            <a:endParaRPr lang="en-US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577" y="1286757"/>
            <a:ext cx="479430" cy="39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705742" y="4046443"/>
            <a:ext cx="6380960" cy="401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12" dirty="0"/>
              <a:t>Microservices Platform</a:t>
            </a:r>
            <a:endParaRPr lang="en-US" sz="712" dirty="0"/>
          </a:p>
        </p:txBody>
      </p:sp>
      <p:sp>
        <p:nvSpPr>
          <p:cNvPr id="12" name="Rounded Rectangle 11"/>
          <p:cNvSpPr/>
          <p:nvPr/>
        </p:nvSpPr>
        <p:spPr>
          <a:xfrm>
            <a:off x="2370504" y="3314470"/>
            <a:ext cx="345568" cy="554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3" name="Rounded Rectangle 12"/>
          <p:cNvSpPr/>
          <p:nvPr/>
        </p:nvSpPr>
        <p:spPr>
          <a:xfrm>
            <a:off x="2370504" y="3314470"/>
            <a:ext cx="345568" cy="152693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7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223507" y="3839504"/>
            <a:ext cx="715246" cy="29935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nl-NL" sz="738" dirty="0">
              <a:solidFill>
                <a:schemeClr val="tx2"/>
              </a:solidFill>
            </a:endParaRPr>
          </a:p>
          <a:p>
            <a:pPr algn="r"/>
            <a:endParaRPr lang="nl-NL" sz="738" dirty="0">
              <a:solidFill>
                <a:schemeClr val="tx2"/>
              </a:solidFill>
            </a:endParaRPr>
          </a:p>
          <a:p>
            <a:pPr algn="r"/>
            <a:endParaRPr lang="nl-NL" sz="738" dirty="0">
              <a:solidFill>
                <a:schemeClr val="tx2"/>
              </a:solidFill>
            </a:endParaRPr>
          </a:p>
          <a:p>
            <a:pPr algn="r"/>
            <a:r>
              <a:rPr lang="nl-NL" sz="738" dirty="0">
                <a:solidFill>
                  <a:schemeClr val="tx2"/>
                </a:solidFill>
              </a:rPr>
              <a:t>Event Bus</a:t>
            </a:r>
            <a:br>
              <a:rPr lang="nl-NL" sz="738" dirty="0">
                <a:solidFill>
                  <a:schemeClr val="tx2"/>
                </a:solidFill>
              </a:rPr>
            </a:br>
            <a:endParaRPr lang="en-US" sz="738" dirty="0">
              <a:solidFill>
                <a:schemeClr val="tx2"/>
              </a:solidFill>
            </a:endParaRPr>
          </a:p>
        </p:txBody>
      </p:sp>
      <p:sp>
        <p:nvSpPr>
          <p:cNvPr id="47" name="Rectangular Callout 46"/>
          <p:cNvSpPr/>
          <p:nvPr/>
        </p:nvSpPr>
        <p:spPr>
          <a:xfrm>
            <a:off x="2565388" y="3013102"/>
            <a:ext cx="397805" cy="237076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500" dirty="0"/>
              <a:t>REST/JSON</a:t>
            </a:r>
            <a:endParaRPr lang="en-US" sz="500" dirty="0"/>
          </a:p>
        </p:txBody>
      </p:sp>
      <p:sp>
        <p:nvSpPr>
          <p:cNvPr id="55" name="Rounded Rectangle 54"/>
          <p:cNvSpPr/>
          <p:nvPr/>
        </p:nvSpPr>
        <p:spPr>
          <a:xfrm>
            <a:off x="6248527" y="3323160"/>
            <a:ext cx="699173" cy="554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56" name="Rounded Rectangle 55"/>
          <p:cNvSpPr/>
          <p:nvPr/>
        </p:nvSpPr>
        <p:spPr>
          <a:xfrm>
            <a:off x="6602132" y="3323160"/>
            <a:ext cx="345568" cy="152693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7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248527" y="3323160"/>
            <a:ext cx="345568" cy="1526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44" b="1" dirty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844" b="1" dirty="0">
              <a:solidFill>
                <a:schemeClr val="bg2">
                  <a:lumMod val="95000"/>
                </a:schemeClr>
              </a:solidFill>
            </a:endParaRPr>
          </a:p>
        </p:txBody>
      </p:sp>
      <p:pic>
        <p:nvPicPr>
          <p:cNvPr id="6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170" y="3833613"/>
            <a:ext cx="454584" cy="23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ular Callout 62"/>
          <p:cNvSpPr/>
          <p:nvPr/>
        </p:nvSpPr>
        <p:spPr>
          <a:xfrm>
            <a:off x="5951178" y="3973942"/>
            <a:ext cx="669036" cy="319120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38" dirty="0" err="1"/>
              <a:t>NodeJS</a:t>
            </a:r>
            <a:r>
              <a:rPr lang="nl-NL" sz="738" dirty="0"/>
              <a:t> &amp; Express in ACCS</a:t>
            </a:r>
            <a:endParaRPr lang="en-US" sz="738" dirty="0"/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718100" y="2579787"/>
            <a:ext cx="8202386" cy="401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7974894" y="2597524"/>
            <a:ext cx="702436" cy="201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712" dirty="0"/>
              <a:t>On </a:t>
            </a:r>
            <a:r>
              <a:rPr lang="nl-NL" sz="712" dirty="0" err="1"/>
              <a:t>premises</a:t>
            </a:r>
            <a:endParaRPr lang="en-US" sz="712" dirty="0" err="1"/>
          </a:p>
        </p:txBody>
      </p:sp>
      <p:sp>
        <p:nvSpPr>
          <p:cNvPr id="67" name="Rectangular Callout 66"/>
          <p:cNvSpPr/>
          <p:nvPr/>
        </p:nvSpPr>
        <p:spPr>
          <a:xfrm>
            <a:off x="5788610" y="2799178"/>
            <a:ext cx="873696" cy="341550"/>
          </a:xfrm>
          <a:prstGeom prst="wedgeRectCallout">
            <a:avLst>
              <a:gd name="adj1" fmla="val 40900"/>
              <a:gd name="adj2" fmla="val 125694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b="1" dirty="0"/>
              <a:t>Tweet</a:t>
            </a:r>
            <a:br>
              <a:rPr lang="nl-NL" sz="1000" b="1" dirty="0"/>
            </a:br>
            <a:r>
              <a:rPr lang="nl-NL" sz="1000" b="1" dirty="0"/>
              <a:t>Board</a:t>
            </a:r>
            <a:endParaRPr lang="en-US" sz="1000" b="1" dirty="0"/>
          </a:p>
        </p:txBody>
      </p:sp>
      <p:sp>
        <p:nvSpPr>
          <p:cNvPr id="68" name="Rectangular Callout 67"/>
          <p:cNvSpPr/>
          <p:nvPr/>
        </p:nvSpPr>
        <p:spPr>
          <a:xfrm>
            <a:off x="1326608" y="2919328"/>
            <a:ext cx="728399" cy="413878"/>
          </a:xfrm>
          <a:prstGeom prst="wedgeRectCallout">
            <a:avLst>
              <a:gd name="adj1" fmla="val 100239"/>
              <a:gd name="adj2" fmla="val 150088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b="1" dirty="0" err="1"/>
              <a:t>Validate</a:t>
            </a:r>
            <a:br>
              <a:rPr lang="nl-NL" sz="900" b="1" dirty="0"/>
            </a:br>
            <a:r>
              <a:rPr lang="nl-NL" sz="900" b="1" dirty="0"/>
              <a:t>Tweet</a:t>
            </a:r>
            <a:endParaRPr lang="en-US" sz="900" b="1" dirty="0"/>
          </a:p>
        </p:txBody>
      </p:sp>
      <p:sp>
        <p:nvSpPr>
          <p:cNvPr id="71" name="Lightning Bolt 70"/>
          <p:cNvSpPr/>
          <p:nvPr/>
        </p:nvSpPr>
        <p:spPr>
          <a:xfrm>
            <a:off x="7134906" y="3710960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72" name="Right Arrow 71"/>
          <p:cNvSpPr/>
          <p:nvPr/>
        </p:nvSpPr>
        <p:spPr>
          <a:xfrm>
            <a:off x="7075560" y="3821462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73" name="Lightning Bolt 72"/>
          <p:cNvSpPr/>
          <p:nvPr/>
        </p:nvSpPr>
        <p:spPr>
          <a:xfrm>
            <a:off x="2243930" y="3323605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75" name="Lightning Bolt 74"/>
          <p:cNvSpPr/>
          <p:nvPr/>
        </p:nvSpPr>
        <p:spPr>
          <a:xfrm>
            <a:off x="2542887" y="3656021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76" name="Right Arrow 75"/>
          <p:cNvSpPr/>
          <p:nvPr/>
        </p:nvSpPr>
        <p:spPr>
          <a:xfrm>
            <a:off x="2704945" y="3676917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85" name="Rounded Rectangle 84"/>
          <p:cNvSpPr/>
          <p:nvPr/>
        </p:nvSpPr>
        <p:spPr>
          <a:xfrm>
            <a:off x="3915686" y="3314470"/>
            <a:ext cx="345568" cy="554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86" name="Rounded Rectangle 85"/>
          <p:cNvSpPr/>
          <p:nvPr/>
        </p:nvSpPr>
        <p:spPr>
          <a:xfrm>
            <a:off x="3915686" y="3314470"/>
            <a:ext cx="345568" cy="152693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7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7" name="Rectangular Callout 86"/>
          <p:cNvSpPr/>
          <p:nvPr/>
        </p:nvSpPr>
        <p:spPr>
          <a:xfrm>
            <a:off x="3264732" y="3682139"/>
            <a:ext cx="524380" cy="303377"/>
          </a:xfrm>
          <a:prstGeom prst="wedgeRectCallout">
            <a:avLst>
              <a:gd name="adj1" fmla="val -158982"/>
              <a:gd name="adj2" fmla="val -6903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38" dirty="0"/>
              <a:t>Java SE</a:t>
            </a:r>
            <a:endParaRPr lang="en-US" sz="738" dirty="0"/>
          </a:p>
        </p:txBody>
      </p:sp>
      <p:sp>
        <p:nvSpPr>
          <p:cNvPr id="88" name="Rectangular Callout 87"/>
          <p:cNvSpPr/>
          <p:nvPr/>
        </p:nvSpPr>
        <p:spPr>
          <a:xfrm>
            <a:off x="4110571" y="3013102"/>
            <a:ext cx="397805" cy="237076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500" dirty="0"/>
              <a:t>REST/JSON</a:t>
            </a:r>
            <a:endParaRPr lang="en-US" sz="500" dirty="0"/>
          </a:p>
        </p:txBody>
      </p:sp>
      <p:sp>
        <p:nvSpPr>
          <p:cNvPr id="89" name="Rectangular Callout 88"/>
          <p:cNvSpPr/>
          <p:nvPr/>
        </p:nvSpPr>
        <p:spPr>
          <a:xfrm>
            <a:off x="4678980" y="3013103"/>
            <a:ext cx="638900" cy="409860"/>
          </a:xfrm>
          <a:prstGeom prst="wedgeRectCallout">
            <a:avLst>
              <a:gd name="adj1" fmla="val -129638"/>
              <a:gd name="adj2" fmla="val 95440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b="1" dirty="0" err="1"/>
              <a:t>Enrich</a:t>
            </a:r>
            <a:br>
              <a:rPr lang="nl-NL" sz="900" b="1" dirty="0"/>
            </a:br>
            <a:r>
              <a:rPr lang="nl-NL" sz="900" b="1" dirty="0"/>
              <a:t>Tweet</a:t>
            </a:r>
            <a:endParaRPr lang="en-US" sz="900" b="1" dirty="0"/>
          </a:p>
        </p:txBody>
      </p:sp>
      <p:sp>
        <p:nvSpPr>
          <p:cNvPr id="90" name="Lightning Bolt 89"/>
          <p:cNvSpPr/>
          <p:nvPr/>
        </p:nvSpPr>
        <p:spPr>
          <a:xfrm>
            <a:off x="3789112" y="3323605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91" name="Right Arrow 90"/>
          <p:cNvSpPr/>
          <p:nvPr/>
        </p:nvSpPr>
        <p:spPr>
          <a:xfrm>
            <a:off x="3729766" y="3434107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92" name="Lightning Bolt 91"/>
          <p:cNvSpPr/>
          <p:nvPr/>
        </p:nvSpPr>
        <p:spPr>
          <a:xfrm>
            <a:off x="4088069" y="3656021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93" name="Right Arrow 92"/>
          <p:cNvSpPr/>
          <p:nvPr/>
        </p:nvSpPr>
        <p:spPr>
          <a:xfrm>
            <a:off x="4250128" y="3676917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32" name="Rectangular Callout 31"/>
          <p:cNvSpPr/>
          <p:nvPr/>
        </p:nvSpPr>
        <p:spPr>
          <a:xfrm>
            <a:off x="3262739" y="3679125"/>
            <a:ext cx="524380" cy="303377"/>
          </a:xfrm>
          <a:prstGeom prst="wedgeRectCallout">
            <a:avLst>
              <a:gd name="adj1" fmla="val 86229"/>
              <a:gd name="adj2" fmla="val -1605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38" dirty="0"/>
              <a:t>Java SE/ Node.js</a:t>
            </a:r>
            <a:endParaRPr lang="en-US" sz="738" dirty="0"/>
          </a:p>
        </p:txBody>
      </p:sp>
      <p:sp>
        <p:nvSpPr>
          <p:cNvPr id="107" name="Lightning Bolt 106"/>
          <p:cNvSpPr/>
          <p:nvPr/>
        </p:nvSpPr>
        <p:spPr>
          <a:xfrm>
            <a:off x="6137825" y="3422963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44" name="Cloud 43"/>
          <p:cNvSpPr/>
          <p:nvPr/>
        </p:nvSpPr>
        <p:spPr>
          <a:xfrm>
            <a:off x="2424377" y="1738302"/>
            <a:ext cx="1574540" cy="543467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pic>
        <p:nvPicPr>
          <p:cNvPr id="45" name="Picture 2" descr="Image result for logo iftt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8333" y="1698787"/>
            <a:ext cx="1381703" cy="62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ounded Rectangle 45"/>
          <p:cNvSpPr/>
          <p:nvPr/>
        </p:nvSpPr>
        <p:spPr>
          <a:xfrm>
            <a:off x="7218763" y="3366210"/>
            <a:ext cx="715246" cy="343706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44" dirty="0">
                <a:solidFill>
                  <a:schemeClr val="tx2"/>
                </a:solidFill>
              </a:rPr>
              <a:t>Cache</a:t>
            </a:r>
            <a:endParaRPr lang="en-US" sz="844" dirty="0">
              <a:solidFill>
                <a:schemeClr val="tx2"/>
              </a:solidFill>
            </a:endParaRPr>
          </a:p>
        </p:txBody>
      </p:sp>
      <p:pic>
        <p:nvPicPr>
          <p:cNvPr id="48" name="Picture 2" descr="redis-logo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174" y="3454758"/>
            <a:ext cx="310594" cy="26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51E5C0-699D-47E9-B257-95D5A6F90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7762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643440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loud 79"/>
          <p:cNvSpPr/>
          <p:nvPr/>
        </p:nvSpPr>
        <p:spPr>
          <a:xfrm>
            <a:off x="1681807" y="1868723"/>
            <a:ext cx="1574540" cy="543467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79" name="Cloud 78"/>
          <p:cNvSpPr/>
          <p:nvPr/>
        </p:nvSpPr>
        <p:spPr>
          <a:xfrm>
            <a:off x="249131" y="1424041"/>
            <a:ext cx="996523" cy="543467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Choreographed</a:t>
            </a:r>
            <a:r>
              <a:rPr lang="nl-NL" dirty="0"/>
              <a:t> workflow</a:t>
            </a:r>
            <a:endParaRPr lang="en-US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85" y="1485660"/>
            <a:ext cx="479430" cy="39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ogo iftt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763" y="1829208"/>
            <a:ext cx="1381703" cy="62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>
          <a:xfrm>
            <a:off x="924194" y="1743993"/>
            <a:ext cx="1086732" cy="227030"/>
          </a:xfrm>
          <a:custGeom>
            <a:avLst/>
            <a:gdLst>
              <a:gd name="connsiteX0" fmla="*/ 0 w 1264920"/>
              <a:gd name="connsiteY0" fmla="*/ 0 h 320040"/>
              <a:gd name="connsiteX1" fmla="*/ 792480 w 1264920"/>
              <a:gd name="connsiteY1" fmla="*/ 60960 h 320040"/>
              <a:gd name="connsiteX2" fmla="*/ 1264920 w 1264920"/>
              <a:gd name="connsiteY2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920" h="320040">
                <a:moveTo>
                  <a:pt x="0" y="0"/>
                </a:moveTo>
                <a:cubicBezTo>
                  <a:pt x="290830" y="3810"/>
                  <a:pt x="581660" y="7620"/>
                  <a:pt x="792480" y="60960"/>
                </a:cubicBezTo>
                <a:cubicBezTo>
                  <a:pt x="1003300" y="114300"/>
                  <a:pt x="1264920" y="320040"/>
                  <a:pt x="1264920" y="3200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7" name="Rectangular Callout 6"/>
          <p:cNvSpPr/>
          <p:nvPr/>
        </p:nvSpPr>
        <p:spPr>
          <a:xfrm>
            <a:off x="1406383" y="1398425"/>
            <a:ext cx="763465" cy="208948"/>
          </a:xfrm>
          <a:prstGeom prst="wedgeRectCallout">
            <a:avLst>
              <a:gd name="adj1" fmla="val -48740"/>
              <a:gd name="adj2" fmla="val 12019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5" dirty="0"/>
              <a:t>#hashtag</a:t>
            </a:r>
            <a:endParaRPr lang="en-US" sz="1055" dirty="0"/>
          </a:p>
        </p:txBody>
      </p:sp>
      <p:sp>
        <p:nvSpPr>
          <p:cNvPr id="9" name="Rectangle 8"/>
          <p:cNvSpPr/>
          <p:nvPr/>
        </p:nvSpPr>
        <p:spPr>
          <a:xfrm>
            <a:off x="643990" y="4046443"/>
            <a:ext cx="7442712" cy="401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12" dirty="0"/>
              <a:t>Microservices Platform</a:t>
            </a:r>
            <a:endParaRPr lang="en-US" sz="712" dirty="0"/>
          </a:p>
        </p:txBody>
      </p:sp>
      <p:sp>
        <p:nvSpPr>
          <p:cNvPr id="12" name="Rounded Rectangle 11"/>
          <p:cNvSpPr/>
          <p:nvPr/>
        </p:nvSpPr>
        <p:spPr>
          <a:xfrm>
            <a:off x="2820632" y="3359948"/>
            <a:ext cx="345568" cy="554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3" name="Rounded Rectangle 12"/>
          <p:cNvSpPr/>
          <p:nvPr/>
        </p:nvSpPr>
        <p:spPr>
          <a:xfrm>
            <a:off x="2820632" y="3359948"/>
            <a:ext cx="345568" cy="152693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7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03262" y="3347593"/>
            <a:ext cx="345568" cy="554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20" name="Rounded Rectangle 19"/>
          <p:cNvSpPr/>
          <p:nvPr/>
        </p:nvSpPr>
        <p:spPr>
          <a:xfrm>
            <a:off x="803262" y="3347593"/>
            <a:ext cx="345568" cy="152693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7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371456" y="3090102"/>
            <a:ext cx="715246" cy="29935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nl-NL" sz="738" dirty="0">
              <a:solidFill>
                <a:schemeClr val="tx2"/>
              </a:solidFill>
            </a:endParaRPr>
          </a:p>
          <a:p>
            <a:pPr algn="r"/>
            <a:endParaRPr lang="nl-NL" sz="738" dirty="0">
              <a:solidFill>
                <a:schemeClr val="tx2"/>
              </a:solidFill>
            </a:endParaRPr>
          </a:p>
          <a:p>
            <a:pPr algn="r"/>
            <a:endParaRPr lang="nl-NL" sz="738" dirty="0">
              <a:solidFill>
                <a:schemeClr val="tx2"/>
              </a:solidFill>
            </a:endParaRPr>
          </a:p>
          <a:p>
            <a:pPr algn="r"/>
            <a:r>
              <a:rPr lang="nl-NL" sz="738" dirty="0">
                <a:solidFill>
                  <a:schemeClr val="tx2"/>
                </a:solidFill>
              </a:rPr>
              <a:t>Event Bus</a:t>
            </a:r>
            <a:br>
              <a:rPr lang="nl-NL" sz="738" dirty="0">
                <a:solidFill>
                  <a:schemeClr val="tx2"/>
                </a:solidFill>
              </a:rPr>
            </a:br>
            <a:endParaRPr lang="en-US" sz="738" dirty="0">
              <a:solidFill>
                <a:schemeClr val="tx2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5743668" y="3395343"/>
            <a:ext cx="699173" cy="554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56" name="Rounded Rectangle 55"/>
          <p:cNvSpPr/>
          <p:nvPr/>
        </p:nvSpPr>
        <p:spPr>
          <a:xfrm>
            <a:off x="6097273" y="3395343"/>
            <a:ext cx="345568" cy="152693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7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5743668" y="3395343"/>
            <a:ext cx="345568" cy="1526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44" b="1" dirty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844" b="1" dirty="0">
              <a:solidFill>
                <a:schemeClr val="bg2">
                  <a:lumMod val="95000"/>
                </a:schemeClr>
              </a:solidFill>
            </a:endParaRPr>
          </a:p>
        </p:txBody>
      </p:sp>
      <p:pic>
        <p:nvPicPr>
          <p:cNvPr id="60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118" y="3084212"/>
            <a:ext cx="454584" cy="23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48" name="Straight Connector 2047"/>
          <p:cNvCxnSpPr/>
          <p:nvPr/>
        </p:nvCxnSpPr>
        <p:spPr>
          <a:xfrm>
            <a:off x="718100" y="2579787"/>
            <a:ext cx="8202386" cy="401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7974894" y="2597524"/>
            <a:ext cx="702436" cy="201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712" dirty="0"/>
              <a:t>On </a:t>
            </a:r>
            <a:r>
              <a:rPr lang="nl-NL" sz="712" dirty="0" err="1"/>
              <a:t>premises</a:t>
            </a:r>
            <a:endParaRPr lang="en-US" sz="712" dirty="0" err="1"/>
          </a:p>
        </p:txBody>
      </p:sp>
      <p:sp>
        <p:nvSpPr>
          <p:cNvPr id="67" name="Rectangular Callout 66"/>
          <p:cNvSpPr/>
          <p:nvPr/>
        </p:nvSpPr>
        <p:spPr>
          <a:xfrm>
            <a:off x="6072072" y="2944754"/>
            <a:ext cx="866106" cy="341550"/>
          </a:xfrm>
          <a:prstGeom prst="wedgeRectCallout">
            <a:avLst>
              <a:gd name="adj1" fmla="val -40330"/>
              <a:gd name="adj2" fmla="val 81324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b="1" dirty="0" err="1"/>
              <a:t>TweetBoard</a:t>
            </a:r>
            <a:endParaRPr lang="en-US" sz="900" b="1" dirty="0"/>
          </a:p>
        </p:txBody>
      </p:sp>
      <p:sp>
        <p:nvSpPr>
          <p:cNvPr id="68" name="Rectangular Callout 67"/>
          <p:cNvSpPr/>
          <p:nvPr/>
        </p:nvSpPr>
        <p:spPr>
          <a:xfrm>
            <a:off x="3413321" y="3359948"/>
            <a:ext cx="638900" cy="341550"/>
          </a:xfrm>
          <a:prstGeom prst="wedgeRectCallout">
            <a:avLst>
              <a:gd name="adj1" fmla="val -99449"/>
              <a:gd name="adj2" fmla="val 17793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44" b="1" dirty="0" err="1"/>
              <a:t>Validate</a:t>
            </a:r>
            <a:br>
              <a:rPr lang="nl-NL" sz="844" b="1" dirty="0"/>
            </a:br>
            <a:r>
              <a:rPr lang="nl-NL" sz="844" b="1" dirty="0"/>
              <a:t>Tweet</a:t>
            </a:r>
            <a:endParaRPr lang="en-US" sz="844" b="1" dirty="0"/>
          </a:p>
        </p:txBody>
      </p:sp>
      <p:sp>
        <p:nvSpPr>
          <p:cNvPr id="71" name="Lightning Bolt 70"/>
          <p:cNvSpPr/>
          <p:nvPr/>
        </p:nvSpPr>
        <p:spPr>
          <a:xfrm>
            <a:off x="7282854" y="2961559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72" name="Right Arrow 71"/>
          <p:cNvSpPr/>
          <p:nvPr/>
        </p:nvSpPr>
        <p:spPr>
          <a:xfrm>
            <a:off x="7223508" y="3072060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77" name="Rectangular Callout 76"/>
          <p:cNvSpPr/>
          <p:nvPr/>
        </p:nvSpPr>
        <p:spPr>
          <a:xfrm>
            <a:off x="1251064" y="2828780"/>
            <a:ext cx="638900" cy="341550"/>
          </a:xfrm>
          <a:prstGeom prst="wedgeRectCallout">
            <a:avLst>
              <a:gd name="adj1" fmla="val -70518"/>
              <a:gd name="adj2" fmla="val 189559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38" dirty="0"/>
              <a:t>Tweet</a:t>
            </a:r>
            <a:br>
              <a:rPr lang="nl-NL" sz="738" dirty="0"/>
            </a:br>
            <a:r>
              <a:rPr lang="nl-NL" sz="738" dirty="0"/>
              <a:t>Receiver</a:t>
            </a:r>
            <a:endParaRPr lang="en-US" sz="738" dirty="0"/>
          </a:p>
        </p:txBody>
      </p:sp>
      <p:sp>
        <p:nvSpPr>
          <p:cNvPr id="85" name="Rounded Rectangle 84"/>
          <p:cNvSpPr/>
          <p:nvPr/>
        </p:nvSpPr>
        <p:spPr>
          <a:xfrm>
            <a:off x="4365814" y="3359948"/>
            <a:ext cx="345568" cy="554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86" name="Rounded Rectangle 85"/>
          <p:cNvSpPr/>
          <p:nvPr/>
        </p:nvSpPr>
        <p:spPr>
          <a:xfrm>
            <a:off x="4365814" y="3359948"/>
            <a:ext cx="345568" cy="152693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7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9" name="Rectangular Callout 88"/>
          <p:cNvSpPr/>
          <p:nvPr/>
        </p:nvSpPr>
        <p:spPr>
          <a:xfrm>
            <a:off x="4857647" y="3657298"/>
            <a:ext cx="638900" cy="341550"/>
          </a:xfrm>
          <a:prstGeom prst="wedgeRectCallout">
            <a:avLst>
              <a:gd name="adj1" fmla="val -97293"/>
              <a:gd name="adj2" fmla="val -16493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44" b="1" dirty="0" err="1"/>
              <a:t>Enrich</a:t>
            </a:r>
            <a:br>
              <a:rPr lang="nl-NL" sz="844" b="1" dirty="0"/>
            </a:br>
            <a:r>
              <a:rPr lang="nl-NL" sz="844" b="1" dirty="0"/>
              <a:t>Tweet</a:t>
            </a:r>
            <a:endParaRPr lang="en-US" sz="844" b="1" dirty="0"/>
          </a:p>
        </p:txBody>
      </p:sp>
      <p:sp>
        <p:nvSpPr>
          <p:cNvPr id="96" name="Rounded Rectangle 95"/>
          <p:cNvSpPr/>
          <p:nvPr/>
        </p:nvSpPr>
        <p:spPr>
          <a:xfrm>
            <a:off x="1785502" y="3352916"/>
            <a:ext cx="345568" cy="554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98" name="Lightning Bolt 97"/>
          <p:cNvSpPr/>
          <p:nvPr/>
        </p:nvSpPr>
        <p:spPr>
          <a:xfrm>
            <a:off x="1658928" y="3362051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99" name="Right Arrow 98"/>
          <p:cNvSpPr/>
          <p:nvPr/>
        </p:nvSpPr>
        <p:spPr>
          <a:xfrm>
            <a:off x="1599582" y="3472553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00" name="Lightning Bolt 99"/>
          <p:cNvSpPr/>
          <p:nvPr/>
        </p:nvSpPr>
        <p:spPr>
          <a:xfrm>
            <a:off x="1957885" y="3694467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01" name="Right Arrow 100"/>
          <p:cNvSpPr/>
          <p:nvPr/>
        </p:nvSpPr>
        <p:spPr>
          <a:xfrm>
            <a:off x="2119943" y="3715363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02" name="Rectangular Callout 101"/>
          <p:cNvSpPr/>
          <p:nvPr/>
        </p:nvSpPr>
        <p:spPr>
          <a:xfrm>
            <a:off x="2081275" y="2950225"/>
            <a:ext cx="638900" cy="341550"/>
          </a:xfrm>
          <a:prstGeom prst="wedgeRectCallout">
            <a:avLst>
              <a:gd name="adj1" fmla="val -65487"/>
              <a:gd name="adj2" fmla="val 107205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00" b="1" dirty="0"/>
              <a:t>Workflow </a:t>
            </a:r>
            <a:r>
              <a:rPr lang="nl-NL" sz="700" b="1" dirty="0" err="1"/>
              <a:t>Launcher</a:t>
            </a:r>
            <a:endParaRPr lang="en-US" sz="700" b="1" dirty="0"/>
          </a:p>
        </p:txBody>
      </p:sp>
      <p:sp>
        <p:nvSpPr>
          <p:cNvPr id="103" name="Lightning Bolt 102"/>
          <p:cNvSpPr/>
          <p:nvPr/>
        </p:nvSpPr>
        <p:spPr>
          <a:xfrm>
            <a:off x="1009367" y="3655847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04" name="Right Arrow 103"/>
          <p:cNvSpPr/>
          <p:nvPr/>
        </p:nvSpPr>
        <p:spPr>
          <a:xfrm>
            <a:off x="1171425" y="3676743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grpSp>
        <p:nvGrpSpPr>
          <p:cNvPr id="3" name="Group 2"/>
          <p:cNvGrpSpPr/>
          <p:nvPr/>
        </p:nvGrpSpPr>
        <p:grpSpPr>
          <a:xfrm>
            <a:off x="1647740" y="1814770"/>
            <a:ext cx="280750" cy="287117"/>
            <a:chOff x="5167295" y="2165209"/>
            <a:chExt cx="532402" cy="544476"/>
          </a:xfrm>
        </p:grpSpPr>
        <p:sp>
          <p:nvSpPr>
            <p:cNvPr id="81" name="Lightning Bolt 80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2"/>
            </a:p>
          </p:txBody>
        </p:sp>
        <p:sp>
          <p:nvSpPr>
            <p:cNvPr id="82" name="Right Arrow 81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2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84644" y="3248236"/>
            <a:ext cx="280750" cy="287117"/>
            <a:chOff x="5167295" y="2165209"/>
            <a:chExt cx="532402" cy="544476"/>
          </a:xfrm>
        </p:grpSpPr>
        <p:sp>
          <p:nvSpPr>
            <p:cNvPr id="94" name="Lightning Bolt 93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2"/>
            </a:p>
          </p:txBody>
        </p:sp>
        <p:sp>
          <p:nvSpPr>
            <p:cNvPr id="95" name="Right Arrow 94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2"/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7371456" y="3526939"/>
            <a:ext cx="715246" cy="343706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33" dirty="0">
                <a:solidFill>
                  <a:schemeClr val="tx2"/>
                </a:solidFill>
              </a:rPr>
              <a:t>Cache</a:t>
            </a:r>
            <a:endParaRPr lang="en-US" sz="633" dirty="0">
              <a:solidFill>
                <a:schemeClr val="tx2"/>
              </a:solidFill>
            </a:endParaRPr>
          </a:p>
        </p:txBody>
      </p:sp>
      <p:pic>
        <p:nvPicPr>
          <p:cNvPr id="63" name="Picture 2" descr="redis-logo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867" y="3615487"/>
            <a:ext cx="310594" cy="26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Freeform 75"/>
          <p:cNvSpPr/>
          <p:nvPr/>
        </p:nvSpPr>
        <p:spPr>
          <a:xfrm>
            <a:off x="6300194" y="3304731"/>
            <a:ext cx="691137" cy="249473"/>
          </a:xfrm>
          <a:custGeom>
            <a:avLst/>
            <a:gdLst>
              <a:gd name="connsiteX0" fmla="*/ 0 w 1310640"/>
              <a:gd name="connsiteY0" fmla="*/ 473090 h 473090"/>
              <a:gd name="connsiteX1" fmla="*/ 853440 w 1310640"/>
              <a:gd name="connsiteY1" fmla="*/ 46370 h 473090"/>
              <a:gd name="connsiteX2" fmla="*/ 1310640 w 1310640"/>
              <a:gd name="connsiteY2" fmla="*/ 31130 h 47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640" h="473090">
                <a:moveTo>
                  <a:pt x="0" y="473090"/>
                </a:moveTo>
                <a:cubicBezTo>
                  <a:pt x="317500" y="296560"/>
                  <a:pt x="635000" y="120030"/>
                  <a:pt x="853440" y="46370"/>
                </a:cubicBezTo>
                <a:cubicBezTo>
                  <a:pt x="1071880" y="-27290"/>
                  <a:pt x="1191260" y="1920"/>
                  <a:pt x="1310640" y="3113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7D6024D-0FD1-400D-83F5-6B95DE93C78A}"/>
              </a:ext>
            </a:extLst>
          </p:cNvPr>
          <p:cNvSpPr/>
          <p:nvPr/>
        </p:nvSpPr>
        <p:spPr>
          <a:xfrm>
            <a:off x="785845" y="2268204"/>
            <a:ext cx="1591595" cy="1079907"/>
          </a:xfrm>
          <a:custGeom>
            <a:avLst/>
            <a:gdLst>
              <a:gd name="connsiteX0" fmla="*/ 1591595 w 1591595"/>
              <a:gd name="connsiteY0" fmla="*/ 17796 h 1079907"/>
              <a:gd name="connsiteX1" fmla="*/ 135589 w 1591595"/>
              <a:gd name="connsiteY1" fmla="*/ 144405 h 1079907"/>
              <a:gd name="connsiteX2" fmla="*/ 149657 w 1591595"/>
              <a:gd name="connsiteY2" fmla="*/ 1079907 h 107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1595" h="1079907">
                <a:moveTo>
                  <a:pt x="1591595" y="17796"/>
                </a:moveTo>
                <a:cubicBezTo>
                  <a:pt x="983753" y="-7409"/>
                  <a:pt x="375912" y="-32614"/>
                  <a:pt x="135589" y="144405"/>
                </a:cubicBezTo>
                <a:cubicBezTo>
                  <a:pt x="-104734" y="321424"/>
                  <a:pt x="22461" y="700665"/>
                  <a:pt x="149657" y="1079907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712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9A6A1F-6044-46FB-B47C-ADE1E6828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48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98" grpId="0" animBg="1"/>
      <p:bldP spid="99" grpId="0" animBg="1"/>
      <p:bldP spid="100" grpId="0" animBg="1"/>
      <p:bldP spid="101" grpId="0" animBg="1"/>
      <p:bldP spid="103" grpId="0" animBg="1"/>
      <p:bldP spid="104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Routing Slip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workflow </a:t>
            </a:r>
            <a:r>
              <a:rPr lang="nl-NL" dirty="0" err="1"/>
              <a:t>Launcher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81452-419D-4491-8E7D-68F8E4C59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10"/>
          <a:stretch/>
        </p:blipFill>
        <p:spPr bwMode="auto">
          <a:xfrm>
            <a:off x="570422" y="916236"/>
            <a:ext cx="6332908" cy="431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2788657" y="2001160"/>
            <a:ext cx="787566" cy="1309945"/>
          </a:xfrm>
          <a:custGeom>
            <a:avLst/>
            <a:gdLst>
              <a:gd name="connsiteX0" fmla="*/ 640080 w 1493505"/>
              <a:gd name="connsiteY0" fmla="*/ 2484120 h 2484120"/>
              <a:gd name="connsiteX1" fmla="*/ 1478280 w 1493505"/>
              <a:gd name="connsiteY1" fmla="*/ 1356360 h 2484120"/>
              <a:gd name="connsiteX2" fmla="*/ 0 w 1493505"/>
              <a:gd name="connsiteY2" fmla="*/ 0 h 248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3505" h="2484120">
                <a:moveTo>
                  <a:pt x="640080" y="2484120"/>
                </a:moveTo>
                <a:cubicBezTo>
                  <a:pt x="1112520" y="2127250"/>
                  <a:pt x="1584960" y="1770380"/>
                  <a:pt x="1478280" y="1356360"/>
                </a:cubicBezTo>
                <a:cubicBezTo>
                  <a:pt x="1371600" y="942340"/>
                  <a:pt x="685800" y="471170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5" name="Freeform 4"/>
          <p:cNvSpPr/>
          <p:nvPr/>
        </p:nvSpPr>
        <p:spPr>
          <a:xfrm>
            <a:off x="2595781" y="2684261"/>
            <a:ext cx="1256514" cy="1904644"/>
          </a:xfrm>
          <a:custGeom>
            <a:avLst/>
            <a:gdLst>
              <a:gd name="connsiteX0" fmla="*/ 518160 w 2382795"/>
              <a:gd name="connsiteY0" fmla="*/ 3611880 h 3611880"/>
              <a:gd name="connsiteX1" fmla="*/ 2377440 w 2382795"/>
              <a:gd name="connsiteY1" fmla="*/ 1066800 h 3611880"/>
              <a:gd name="connsiteX2" fmla="*/ 0 w 2382795"/>
              <a:gd name="connsiteY2" fmla="*/ 0 h 361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2795" h="3611880">
                <a:moveTo>
                  <a:pt x="518160" y="3611880"/>
                </a:moveTo>
                <a:cubicBezTo>
                  <a:pt x="1490980" y="2640330"/>
                  <a:pt x="2463800" y="1668780"/>
                  <a:pt x="2377440" y="1066800"/>
                </a:cubicBezTo>
                <a:cubicBezTo>
                  <a:pt x="2291080" y="464820"/>
                  <a:pt x="1145540" y="232410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grpSp>
        <p:nvGrpSpPr>
          <p:cNvPr id="7" name="Group 6"/>
          <p:cNvGrpSpPr/>
          <p:nvPr/>
        </p:nvGrpSpPr>
        <p:grpSpPr>
          <a:xfrm>
            <a:off x="3368694" y="1277878"/>
            <a:ext cx="5639765" cy="1729851"/>
            <a:chOff x="4008120" y="2746359"/>
            <a:chExt cx="12800788" cy="3932571"/>
          </a:xfrm>
        </p:grpSpPr>
        <p:sp>
          <p:nvSpPr>
            <p:cNvPr id="9" name="Rounded Rectangle 8"/>
            <p:cNvSpPr/>
            <p:nvPr/>
          </p:nvSpPr>
          <p:spPr>
            <a:xfrm>
              <a:off x="4008120" y="3695700"/>
              <a:ext cx="2164080" cy="96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055" dirty="0" err="1"/>
                <a:t>Validate</a:t>
              </a:r>
              <a:r>
                <a:rPr lang="nl-NL" sz="1055" dirty="0"/>
                <a:t> Tweet</a:t>
              </a:r>
              <a:endParaRPr lang="en-US" sz="1055" dirty="0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7810094" y="5718810"/>
              <a:ext cx="2164080" cy="96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055" dirty="0" err="1"/>
                <a:t>Enrich</a:t>
              </a:r>
              <a:r>
                <a:rPr lang="nl-NL" sz="1055" dirty="0"/>
                <a:t> Tweet</a:t>
              </a:r>
              <a:endParaRPr lang="en-US" sz="1055" dirty="0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11200588" y="5718810"/>
              <a:ext cx="2164080" cy="96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055" dirty="0" err="1"/>
                <a:t>Add</a:t>
              </a:r>
              <a:r>
                <a:rPr lang="nl-NL" sz="1055" dirty="0"/>
                <a:t> Tweet </a:t>
              </a:r>
              <a:r>
                <a:rPr lang="nl-NL" sz="1055" dirty="0" err="1"/>
                <a:t>to</a:t>
              </a:r>
              <a:r>
                <a:rPr lang="nl-NL" sz="1055" dirty="0"/>
                <a:t> </a:t>
              </a:r>
              <a:r>
                <a:rPr lang="nl-NL" sz="1055" dirty="0" err="1"/>
                <a:t>TweetBoard</a:t>
              </a:r>
              <a:endParaRPr lang="en-US" sz="1055" dirty="0"/>
            </a:p>
          </p:txBody>
        </p:sp>
        <p:cxnSp>
          <p:nvCxnSpPr>
            <p:cNvPr id="12" name="Elbow Connector 11"/>
            <p:cNvCxnSpPr>
              <a:stCxn id="9" idx="3"/>
              <a:endCxn id="10" idx="1"/>
            </p:cNvCxnSpPr>
            <p:nvPr/>
          </p:nvCxnSpPr>
          <p:spPr>
            <a:xfrm>
              <a:off x="6172200" y="4175760"/>
              <a:ext cx="1637894" cy="2023110"/>
            </a:xfrm>
            <a:prstGeom prst="bentConnector3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endCxn id="11" idx="1"/>
            </p:cNvCxnSpPr>
            <p:nvPr/>
          </p:nvCxnSpPr>
          <p:spPr>
            <a:xfrm>
              <a:off x="9745574" y="6198870"/>
              <a:ext cx="1455014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14644828" y="5718810"/>
              <a:ext cx="2164080" cy="96012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055" dirty="0" err="1"/>
                <a:t>Publish</a:t>
              </a:r>
              <a:r>
                <a:rPr lang="nl-NL" sz="1055" dirty="0"/>
                <a:t> </a:t>
              </a:r>
              <a:r>
                <a:rPr lang="nl-NL" sz="1055" dirty="0" err="1"/>
                <a:t>TweetBoard</a:t>
              </a:r>
              <a:endParaRPr lang="en-US" sz="1055" dirty="0"/>
            </a:p>
          </p:txBody>
        </p:sp>
        <p:cxnSp>
          <p:nvCxnSpPr>
            <p:cNvPr id="15" name="Straight Arrow Connector 14"/>
            <p:cNvCxnSpPr>
              <a:endCxn id="14" idx="1"/>
            </p:cNvCxnSpPr>
            <p:nvPr/>
          </p:nvCxnSpPr>
          <p:spPr>
            <a:xfrm>
              <a:off x="13189814" y="6198870"/>
              <a:ext cx="1455014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Elbow Connector 15"/>
            <p:cNvCxnSpPr>
              <a:stCxn id="9" idx="3"/>
            </p:cNvCxnSpPr>
            <p:nvPr/>
          </p:nvCxnSpPr>
          <p:spPr>
            <a:xfrm flipV="1">
              <a:off x="6172200" y="3032760"/>
              <a:ext cx="1637894" cy="1143000"/>
            </a:xfrm>
            <a:prstGeom prst="bentConnector3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885663" y="2746359"/>
              <a:ext cx="2867784" cy="578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055" dirty="0" err="1"/>
                <a:t>If</a:t>
              </a:r>
              <a:r>
                <a:rPr lang="nl-NL" sz="1055" dirty="0"/>
                <a:t> NOK, </a:t>
              </a:r>
              <a:r>
                <a:rPr lang="nl-NL" sz="1055" dirty="0" err="1"/>
                <a:t>then</a:t>
              </a:r>
              <a:r>
                <a:rPr lang="nl-NL" sz="1055" dirty="0"/>
                <a:t> </a:t>
              </a:r>
              <a:r>
                <a:rPr lang="nl-NL" sz="1055" dirty="0" err="1"/>
                <a:t>done</a:t>
              </a:r>
              <a:endParaRPr lang="en-US" sz="1055" dirty="0" err="1"/>
            </a:p>
          </p:txBody>
        </p:sp>
      </p:grpSp>
      <p:sp>
        <p:nvSpPr>
          <p:cNvPr id="18" name="Right Arrow 17"/>
          <p:cNvSpPr/>
          <p:nvPr/>
        </p:nvSpPr>
        <p:spPr>
          <a:xfrm>
            <a:off x="273240" y="1888650"/>
            <a:ext cx="578626" cy="281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20" name="Right Arrow 19"/>
          <p:cNvSpPr/>
          <p:nvPr/>
        </p:nvSpPr>
        <p:spPr>
          <a:xfrm>
            <a:off x="273240" y="2579786"/>
            <a:ext cx="578626" cy="281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21" name="Right Arrow 20"/>
          <p:cNvSpPr/>
          <p:nvPr/>
        </p:nvSpPr>
        <p:spPr>
          <a:xfrm>
            <a:off x="273240" y="3865622"/>
            <a:ext cx="578626" cy="2812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C359A6-CD73-461C-9A52-9EA5A1523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599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18" grpId="0" animBg="1"/>
      <p:bldP spid="20" grpId="0" animBg="1"/>
      <p:bldP spid="21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Routing Slip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completed</a:t>
            </a:r>
            <a:r>
              <a:rPr lang="nl-NL" dirty="0"/>
              <a:t> workflow</a:t>
            </a:r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6238134-A4F2-4999-BBA8-5D79836D6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10"/>
          <a:stretch/>
        </p:blipFill>
        <p:spPr bwMode="auto">
          <a:xfrm>
            <a:off x="570422" y="916236"/>
            <a:ext cx="6332908" cy="4311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28"/>
          <a:stretch/>
        </p:blipFill>
        <p:spPr bwMode="auto">
          <a:xfrm>
            <a:off x="4692504" y="1221622"/>
            <a:ext cx="5973899" cy="3784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reeform 2"/>
          <p:cNvSpPr/>
          <p:nvPr/>
        </p:nvSpPr>
        <p:spPr>
          <a:xfrm>
            <a:off x="2788657" y="2001160"/>
            <a:ext cx="787566" cy="1309945"/>
          </a:xfrm>
          <a:custGeom>
            <a:avLst/>
            <a:gdLst>
              <a:gd name="connsiteX0" fmla="*/ 640080 w 1493505"/>
              <a:gd name="connsiteY0" fmla="*/ 2484120 h 2484120"/>
              <a:gd name="connsiteX1" fmla="*/ 1478280 w 1493505"/>
              <a:gd name="connsiteY1" fmla="*/ 1356360 h 2484120"/>
              <a:gd name="connsiteX2" fmla="*/ 0 w 1493505"/>
              <a:gd name="connsiteY2" fmla="*/ 0 h 2484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3505" h="2484120">
                <a:moveTo>
                  <a:pt x="640080" y="2484120"/>
                </a:moveTo>
                <a:cubicBezTo>
                  <a:pt x="1112520" y="2127250"/>
                  <a:pt x="1584960" y="1770380"/>
                  <a:pt x="1478280" y="1356360"/>
                </a:cubicBezTo>
                <a:cubicBezTo>
                  <a:pt x="1371600" y="942340"/>
                  <a:pt x="685800" y="471170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5" name="Freeform 4"/>
          <p:cNvSpPr/>
          <p:nvPr/>
        </p:nvSpPr>
        <p:spPr>
          <a:xfrm>
            <a:off x="2595781" y="2684261"/>
            <a:ext cx="1256514" cy="1904644"/>
          </a:xfrm>
          <a:custGeom>
            <a:avLst/>
            <a:gdLst>
              <a:gd name="connsiteX0" fmla="*/ 518160 w 2382795"/>
              <a:gd name="connsiteY0" fmla="*/ 3611880 h 3611880"/>
              <a:gd name="connsiteX1" fmla="*/ 2377440 w 2382795"/>
              <a:gd name="connsiteY1" fmla="*/ 1066800 h 3611880"/>
              <a:gd name="connsiteX2" fmla="*/ 0 w 2382795"/>
              <a:gd name="connsiteY2" fmla="*/ 0 h 3611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2795" h="3611880">
                <a:moveTo>
                  <a:pt x="518160" y="3611880"/>
                </a:moveTo>
                <a:cubicBezTo>
                  <a:pt x="1490980" y="2640330"/>
                  <a:pt x="2463800" y="1668780"/>
                  <a:pt x="2377440" y="1066800"/>
                </a:cubicBezTo>
                <a:cubicBezTo>
                  <a:pt x="2291080" y="464820"/>
                  <a:pt x="1145540" y="232410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6" name="Rounded Rectangle 5"/>
          <p:cNvSpPr/>
          <p:nvPr/>
        </p:nvSpPr>
        <p:spPr>
          <a:xfrm>
            <a:off x="4982614" y="1277878"/>
            <a:ext cx="409860" cy="10447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8" name="Rounded Rectangle 7"/>
          <p:cNvSpPr/>
          <p:nvPr/>
        </p:nvSpPr>
        <p:spPr>
          <a:xfrm>
            <a:off x="5073379" y="3746730"/>
            <a:ext cx="471788" cy="12503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7" name="Rectangle 6"/>
          <p:cNvSpPr/>
          <p:nvPr/>
        </p:nvSpPr>
        <p:spPr>
          <a:xfrm>
            <a:off x="1063651" y="2815208"/>
            <a:ext cx="1049469" cy="22691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0" name="Rectangle 9"/>
          <p:cNvSpPr/>
          <p:nvPr/>
        </p:nvSpPr>
        <p:spPr>
          <a:xfrm>
            <a:off x="1096743" y="2133944"/>
            <a:ext cx="1049469" cy="22691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1" name="Rectangle 10"/>
          <p:cNvSpPr/>
          <p:nvPr/>
        </p:nvSpPr>
        <p:spPr>
          <a:xfrm>
            <a:off x="1126208" y="4118899"/>
            <a:ext cx="1049469" cy="226912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C1D65E6-69AA-42F3-BB73-E854A77B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115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loud 79"/>
          <p:cNvSpPr/>
          <p:nvPr/>
        </p:nvSpPr>
        <p:spPr>
          <a:xfrm>
            <a:off x="1681807" y="1868723"/>
            <a:ext cx="1574540" cy="543467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79" name="Cloud 78"/>
          <p:cNvSpPr/>
          <p:nvPr/>
        </p:nvSpPr>
        <p:spPr>
          <a:xfrm>
            <a:off x="249131" y="1424041"/>
            <a:ext cx="996523" cy="543467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Choreographed</a:t>
            </a:r>
            <a:r>
              <a:rPr lang="nl-NL" dirty="0"/>
              <a:t> workflow</a:t>
            </a:r>
            <a:endParaRPr lang="en-US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85" y="1485660"/>
            <a:ext cx="479430" cy="39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ogo iftt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763" y="1829208"/>
            <a:ext cx="1381703" cy="62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>
          <a:xfrm>
            <a:off x="924194" y="1743993"/>
            <a:ext cx="1086732" cy="227030"/>
          </a:xfrm>
          <a:custGeom>
            <a:avLst/>
            <a:gdLst>
              <a:gd name="connsiteX0" fmla="*/ 0 w 1264920"/>
              <a:gd name="connsiteY0" fmla="*/ 0 h 320040"/>
              <a:gd name="connsiteX1" fmla="*/ 792480 w 1264920"/>
              <a:gd name="connsiteY1" fmla="*/ 60960 h 320040"/>
              <a:gd name="connsiteX2" fmla="*/ 1264920 w 1264920"/>
              <a:gd name="connsiteY2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920" h="320040">
                <a:moveTo>
                  <a:pt x="0" y="0"/>
                </a:moveTo>
                <a:cubicBezTo>
                  <a:pt x="290830" y="3810"/>
                  <a:pt x="581660" y="7620"/>
                  <a:pt x="792480" y="60960"/>
                </a:cubicBezTo>
                <a:cubicBezTo>
                  <a:pt x="1003300" y="114300"/>
                  <a:pt x="1264920" y="320040"/>
                  <a:pt x="1264920" y="3200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7" name="Rectangular Callout 6"/>
          <p:cNvSpPr/>
          <p:nvPr/>
        </p:nvSpPr>
        <p:spPr>
          <a:xfrm>
            <a:off x="1406383" y="1398425"/>
            <a:ext cx="763465" cy="208948"/>
          </a:xfrm>
          <a:prstGeom prst="wedgeRectCallout">
            <a:avLst>
              <a:gd name="adj1" fmla="val -48740"/>
              <a:gd name="adj2" fmla="val 12019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5" dirty="0"/>
              <a:t>#hashtag</a:t>
            </a:r>
            <a:endParaRPr lang="en-US" sz="1055" dirty="0"/>
          </a:p>
        </p:txBody>
      </p:sp>
      <p:sp>
        <p:nvSpPr>
          <p:cNvPr id="9" name="Rectangle 8"/>
          <p:cNvSpPr/>
          <p:nvPr/>
        </p:nvSpPr>
        <p:spPr>
          <a:xfrm>
            <a:off x="643990" y="4046443"/>
            <a:ext cx="7442712" cy="401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12" dirty="0"/>
              <a:t>Microservices Platform</a:t>
            </a:r>
            <a:endParaRPr lang="en-US" sz="712" dirty="0"/>
          </a:p>
        </p:txBody>
      </p:sp>
      <p:sp>
        <p:nvSpPr>
          <p:cNvPr id="12" name="Rounded Rectangle 11"/>
          <p:cNvSpPr/>
          <p:nvPr/>
        </p:nvSpPr>
        <p:spPr>
          <a:xfrm>
            <a:off x="2820632" y="3359948"/>
            <a:ext cx="345568" cy="554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3" name="Rounded Rectangle 12"/>
          <p:cNvSpPr/>
          <p:nvPr/>
        </p:nvSpPr>
        <p:spPr>
          <a:xfrm>
            <a:off x="2820632" y="3359948"/>
            <a:ext cx="345568" cy="152693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7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03262" y="3347593"/>
            <a:ext cx="345568" cy="554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20" name="Rounded Rectangle 19"/>
          <p:cNvSpPr/>
          <p:nvPr/>
        </p:nvSpPr>
        <p:spPr>
          <a:xfrm>
            <a:off x="803262" y="3347593"/>
            <a:ext cx="345568" cy="152693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7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7371456" y="3090102"/>
            <a:ext cx="715246" cy="29935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nl-NL" sz="738" dirty="0">
              <a:solidFill>
                <a:schemeClr val="tx2"/>
              </a:solidFill>
            </a:endParaRPr>
          </a:p>
          <a:p>
            <a:pPr algn="r"/>
            <a:endParaRPr lang="nl-NL" sz="738" dirty="0">
              <a:solidFill>
                <a:schemeClr val="tx2"/>
              </a:solidFill>
            </a:endParaRPr>
          </a:p>
          <a:p>
            <a:pPr algn="r"/>
            <a:endParaRPr lang="nl-NL" sz="738" dirty="0">
              <a:solidFill>
                <a:schemeClr val="tx2"/>
              </a:solidFill>
            </a:endParaRPr>
          </a:p>
          <a:p>
            <a:pPr algn="r"/>
            <a:r>
              <a:rPr lang="nl-NL" sz="738" dirty="0">
                <a:solidFill>
                  <a:schemeClr val="tx2"/>
                </a:solidFill>
              </a:rPr>
              <a:t>Event Bus</a:t>
            </a:r>
            <a:br>
              <a:rPr lang="nl-NL" sz="738" dirty="0">
                <a:solidFill>
                  <a:schemeClr val="tx2"/>
                </a:solidFill>
              </a:rPr>
            </a:br>
            <a:endParaRPr lang="en-US" sz="738" dirty="0">
              <a:solidFill>
                <a:schemeClr val="tx2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5743668" y="3395343"/>
            <a:ext cx="699173" cy="554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56" name="Rounded Rectangle 55"/>
          <p:cNvSpPr/>
          <p:nvPr/>
        </p:nvSpPr>
        <p:spPr>
          <a:xfrm>
            <a:off x="6097273" y="3395343"/>
            <a:ext cx="345568" cy="152693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7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5743668" y="3395343"/>
            <a:ext cx="345568" cy="1526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44" b="1" dirty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844" b="1" dirty="0">
              <a:solidFill>
                <a:schemeClr val="bg2">
                  <a:lumMod val="95000"/>
                </a:schemeClr>
              </a:solidFill>
            </a:endParaRPr>
          </a:p>
        </p:txBody>
      </p:sp>
      <p:pic>
        <p:nvPicPr>
          <p:cNvPr id="60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2118" y="3084212"/>
            <a:ext cx="454584" cy="23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48" name="Straight Connector 2047"/>
          <p:cNvCxnSpPr/>
          <p:nvPr/>
        </p:nvCxnSpPr>
        <p:spPr>
          <a:xfrm>
            <a:off x="718100" y="2579787"/>
            <a:ext cx="8202386" cy="401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7974894" y="2597524"/>
            <a:ext cx="702436" cy="201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712" dirty="0"/>
              <a:t>On </a:t>
            </a:r>
            <a:r>
              <a:rPr lang="nl-NL" sz="712" dirty="0" err="1"/>
              <a:t>premises</a:t>
            </a:r>
            <a:endParaRPr lang="en-US" sz="712" dirty="0" err="1"/>
          </a:p>
        </p:txBody>
      </p:sp>
      <p:sp>
        <p:nvSpPr>
          <p:cNvPr id="67" name="Rectangular Callout 66"/>
          <p:cNvSpPr/>
          <p:nvPr/>
        </p:nvSpPr>
        <p:spPr>
          <a:xfrm>
            <a:off x="6072072" y="2944754"/>
            <a:ext cx="866106" cy="341550"/>
          </a:xfrm>
          <a:prstGeom prst="wedgeRectCallout">
            <a:avLst>
              <a:gd name="adj1" fmla="val -40330"/>
              <a:gd name="adj2" fmla="val 81324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b="1" dirty="0" err="1"/>
              <a:t>TweetBoard</a:t>
            </a:r>
            <a:endParaRPr lang="en-US" sz="900" b="1" dirty="0"/>
          </a:p>
        </p:txBody>
      </p:sp>
      <p:sp>
        <p:nvSpPr>
          <p:cNvPr id="68" name="Rectangular Callout 67"/>
          <p:cNvSpPr/>
          <p:nvPr/>
        </p:nvSpPr>
        <p:spPr>
          <a:xfrm>
            <a:off x="3413321" y="3359948"/>
            <a:ext cx="638900" cy="341550"/>
          </a:xfrm>
          <a:prstGeom prst="wedgeRectCallout">
            <a:avLst>
              <a:gd name="adj1" fmla="val -99449"/>
              <a:gd name="adj2" fmla="val 17793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44" b="1" dirty="0" err="1"/>
              <a:t>Validate</a:t>
            </a:r>
            <a:br>
              <a:rPr lang="nl-NL" sz="844" b="1" dirty="0"/>
            </a:br>
            <a:r>
              <a:rPr lang="nl-NL" sz="844" b="1" dirty="0"/>
              <a:t>Tweet</a:t>
            </a:r>
            <a:endParaRPr lang="en-US" sz="844" b="1" dirty="0"/>
          </a:p>
        </p:txBody>
      </p:sp>
      <p:sp>
        <p:nvSpPr>
          <p:cNvPr id="71" name="Lightning Bolt 70"/>
          <p:cNvSpPr/>
          <p:nvPr/>
        </p:nvSpPr>
        <p:spPr>
          <a:xfrm>
            <a:off x="7282854" y="2961559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72" name="Right Arrow 71"/>
          <p:cNvSpPr/>
          <p:nvPr/>
        </p:nvSpPr>
        <p:spPr>
          <a:xfrm>
            <a:off x="7223508" y="3072060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77" name="Rectangular Callout 76"/>
          <p:cNvSpPr/>
          <p:nvPr/>
        </p:nvSpPr>
        <p:spPr>
          <a:xfrm>
            <a:off x="1251064" y="2828780"/>
            <a:ext cx="638900" cy="341550"/>
          </a:xfrm>
          <a:prstGeom prst="wedgeRectCallout">
            <a:avLst>
              <a:gd name="adj1" fmla="val -70518"/>
              <a:gd name="adj2" fmla="val 189559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38" dirty="0"/>
              <a:t>Tweet</a:t>
            </a:r>
            <a:br>
              <a:rPr lang="nl-NL" sz="738" dirty="0"/>
            </a:br>
            <a:r>
              <a:rPr lang="nl-NL" sz="738" dirty="0"/>
              <a:t>Receiver</a:t>
            </a:r>
            <a:endParaRPr lang="en-US" sz="738" dirty="0"/>
          </a:p>
        </p:txBody>
      </p:sp>
      <p:sp>
        <p:nvSpPr>
          <p:cNvPr id="85" name="Rounded Rectangle 84"/>
          <p:cNvSpPr/>
          <p:nvPr/>
        </p:nvSpPr>
        <p:spPr>
          <a:xfrm>
            <a:off x="4365814" y="3359948"/>
            <a:ext cx="345568" cy="554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86" name="Rounded Rectangle 85"/>
          <p:cNvSpPr/>
          <p:nvPr/>
        </p:nvSpPr>
        <p:spPr>
          <a:xfrm>
            <a:off x="4365814" y="3359948"/>
            <a:ext cx="345568" cy="152693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7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9" name="Rectangular Callout 88"/>
          <p:cNvSpPr/>
          <p:nvPr/>
        </p:nvSpPr>
        <p:spPr>
          <a:xfrm>
            <a:off x="4726365" y="2876840"/>
            <a:ext cx="638900" cy="341550"/>
          </a:xfrm>
          <a:prstGeom prst="wedgeRectCallout">
            <a:avLst>
              <a:gd name="adj1" fmla="val -67965"/>
              <a:gd name="adj2" fmla="val 115173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44" b="1" dirty="0" err="1"/>
              <a:t>Enrich</a:t>
            </a:r>
            <a:br>
              <a:rPr lang="nl-NL" sz="844" b="1" dirty="0"/>
            </a:br>
            <a:r>
              <a:rPr lang="nl-NL" sz="844" b="1" dirty="0"/>
              <a:t>Tweet</a:t>
            </a:r>
            <a:endParaRPr lang="en-US" sz="844" b="1" dirty="0"/>
          </a:p>
        </p:txBody>
      </p:sp>
      <p:sp>
        <p:nvSpPr>
          <p:cNvPr id="96" name="Rounded Rectangle 95"/>
          <p:cNvSpPr/>
          <p:nvPr/>
        </p:nvSpPr>
        <p:spPr>
          <a:xfrm>
            <a:off x="1785502" y="3352916"/>
            <a:ext cx="345568" cy="554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98" name="Lightning Bolt 97"/>
          <p:cNvSpPr/>
          <p:nvPr/>
        </p:nvSpPr>
        <p:spPr>
          <a:xfrm>
            <a:off x="1658928" y="3362051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99" name="Right Arrow 98"/>
          <p:cNvSpPr/>
          <p:nvPr/>
        </p:nvSpPr>
        <p:spPr>
          <a:xfrm>
            <a:off x="1599582" y="3472553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00" name="Lightning Bolt 99"/>
          <p:cNvSpPr/>
          <p:nvPr/>
        </p:nvSpPr>
        <p:spPr>
          <a:xfrm>
            <a:off x="1957885" y="3694467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01" name="Right Arrow 100"/>
          <p:cNvSpPr/>
          <p:nvPr/>
        </p:nvSpPr>
        <p:spPr>
          <a:xfrm>
            <a:off x="2119943" y="3715363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02" name="Rectangular Callout 101"/>
          <p:cNvSpPr/>
          <p:nvPr/>
        </p:nvSpPr>
        <p:spPr>
          <a:xfrm>
            <a:off x="2081275" y="2950225"/>
            <a:ext cx="638900" cy="341550"/>
          </a:xfrm>
          <a:prstGeom prst="wedgeRectCallout">
            <a:avLst>
              <a:gd name="adj1" fmla="val -65487"/>
              <a:gd name="adj2" fmla="val 107205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00" b="1" dirty="0"/>
              <a:t>Workflow </a:t>
            </a:r>
            <a:r>
              <a:rPr lang="nl-NL" sz="700" b="1" dirty="0" err="1"/>
              <a:t>Launcher</a:t>
            </a:r>
            <a:endParaRPr lang="en-US" sz="700" b="1" dirty="0"/>
          </a:p>
        </p:txBody>
      </p:sp>
      <p:sp>
        <p:nvSpPr>
          <p:cNvPr id="103" name="Lightning Bolt 102"/>
          <p:cNvSpPr/>
          <p:nvPr/>
        </p:nvSpPr>
        <p:spPr>
          <a:xfrm>
            <a:off x="1009367" y="3655847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04" name="Right Arrow 103"/>
          <p:cNvSpPr/>
          <p:nvPr/>
        </p:nvSpPr>
        <p:spPr>
          <a:xfrm>
            <a:off x="1171425" y="3676743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grpSp>
        <p:nvGrpSpPr>
          <p:cNvPr id="3" name="Group 2"/>
          <p:cNvGrpSpPr/>
          <p:nvPr/>
        </p:nvGrpSpPr>
        <p:grpSpPr>
          <a:xfrm>
            <a:off x="1647740" y="1814770"/>
            <a:ext cx="280750" cy="287117"/>
            <a:chOff x="5167295" y="2165209"/>
            <a:chExt cx="532402" cy="544476"/>
          </a:xfrm>
        </p:grpSpPr>
        <p:sp>
          <p:nvSpPr>
            <p:cNvPr id="81" name="Lightning Bolt 80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2"/>
            </a:p>
          </p:txBody>
        </p:sp>
        <p:sp>
          <p:nvSpPr>
            <p:cNvPr id="82" name="Right Arrow 81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2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84644" y="3248236"/>
            <a:ext cx="280750" cy="287117"/>
            <a:chOff x="5167295" y="2165209"/>
            <a:chExt cx="532402" cy="544476"/>
          </a:xfrm>
        </p:grpSpPr>
        <p:sp>
          <p:nvSpPr>
            <p:cNvPr id="94" name="Lightning Bolt 93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2"/>
            </a:p>
          </p:txBody>
        </p:sp>
        <p:sp>
          <p:nvSpPr>
            <p:cNvPr id="95" name="Right Arrow 94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2"/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7371456" y="3526939"/>
            <a:ext cx="715246" cy="343706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33" dirty="0">
                <a:solidFill>
                  <a:schemeClr val="tx2"/>
                </a:solidFill>
              </a:rPr>
              <a:t>Cache</a:t>
            </a:r>
            <a:endParaRPr lang="en-US" sz="633" dirty="0">
              <a:solidFill>
                <a:schemeClr val="tx2"/>
              </a:solidFill>
            </a:endParaRPr>
          </a:p>
        </p:txBody>
      </p:sp>
      <p:pic>
        <p:nvPicPr>
          <p:cNvPr id="63" name="Picture 2" descr="redis-logo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867" y="3615487"/>
            <a:ext cx="310594" cy="26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Freeform 75"/>
          <p:cNvSpPr/>
          <p:nvPr/>
        </p:nvSpPr>
        <p:spPr>
          <a:xfrm flipV="1">
            <a:off x="6300194" y="3554204"/>
            <a:ext cx="1174933" cy="97311"/>
          </a:xfrm>
          <a:custGeom>
            <a:avLst/>
            <a:gdLst>
              <a:gd name="connsiteX0" fmla="*/ 0 w 1310640"/>
              <a:gd name="connsiteY0" fmla="*/ 473090 h 473090"/>
              <a:gd name="connsiteX1" fmla="*/ 853440 w 1310640"/>
              <a:gd name="connsiteY1" fmla="*/ 46370 h 473090"/>
              <a:gd name="connsiteX2" fmla="*/ 1310640 w 1310640"/>
              <a:gd name="connsiteY2" fmla="*/ 31130 h 47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640" h="473090">
                <a:moveTo>
                  <a:pt x="0" y="473090"/>
                </a:moveTo>
                <a:cubicBezTo>
                  <a:pt x="317500" y="296560"/>
                  <a:pt x="635000" y="120030"/>
                  <a:pt x="853440" y="46370"/>
                </a:cubicBezTo>
                <a:cubicBezTo>
                  <a:pt x="1071880" y="-27290"/>
                  <a:pt x="1191260" y="1920"/>
                  <a:pt x="1310640" y="3113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7D6024D-0FD1-400D-83F5-6B95DE93C78A}"/>
              </a:ext>
            </a:extLst>
          </p:cNvPr>
          <p:cNvSpPr/>
          <p:nvPr/>
        </p:nvSpPr>
        <p:spPr>
          <a:xfrm>
            <a:off x="785845" y="2268204"/>
            <a:ext cx="1591595" cy="1079907"/>
          </a:xfrm>
          <a:custGeom>
            <a:avLst/>
            <a:gdLst>
              <a:gd name="connsiteX0" fmla="*/ 1591595 w 1591595"/>
              <a:gd name="connsiteY0" fmla="*/ 17796 h 1079907"/>
              <a:gd name="connsiteX1" fmla="*/ 135589 w 1591595"/>
              <a:gd name="connsiteY1" fmla="*/ 144405 h 1079907"/>
              <a:gd name="connsiteX2" fmla="*/ 149657 w 1591595"/>
              <a:gd name="connsiteY2" fmla="*/ 1079907 h 107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1595" h="1079907">
                <a:moveTo>
                  <a:pt x="1591595" y="17796"/>
                </a:moveTo>
                <a:cubicBezTo>
                  <a:pt x="983753" y="-7409"/>
                  <a:pt x="375912" y="-32614"/>
                  <a:pt x="135589" y="144405"/>
                </a:cubicBezTo>
                <a:cubicBezTo>
                  <a:pt x="-104734" y="321424"/>
                  <a:pt x="22461" y="700665"/>
                  <a:pt x="149657" y="1079907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712"/>
          </a:p>
        </p:txBody>
      </p:sp>
      <p:sp>
        <p:nvSpPr>
          <p:cNvPr id="47" name="Lightning Bolt 46">
            <a:extLst>
              <a:ext uri="{FF2B5EF4-FFF2-40B4-BE49-F238E27FC236}">
                <a16:creationId xmlns:a16="http://schemas.microsoft.com/office/drawing/2014/main" id="{ABCAF9AD-FECA-487D-9E94-95C6BEFD1B23}"/>
              </a:ext>
            </a:extLst>
          </p:cNvPr>
          <p:cNvSpPr/>
          <p:nvPr/>
        </p:nvSpPr>
        <p:spPr>
          <a:xfrm>
            <a:off x="2589953" y="3538460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48" name="Right Arrow 100">
            <a:extLst>
              <a:ext uri="{FF2B5EF4-FFF2-40B4-BE49-F238E27FC236}">
                <a16:creationId xmlns:a16="http://schemas.microsoft.com/office/drawing/2014/main" id="{7065C72D-8D40-4D98-94F9-23C9F412E8C3}"/>
              </a:ext>
            </a:extLst>
          </p:cNvPr>
          <p:cNvSpPr/>
          <p:nvPr/>
        </p:nvSpPr>
        <p:spPr>
          <a:xfrm>
            <a:off x="2752011" y="3559356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49" name="Lightning Bolt 48">
            <a:extLst>
              <a:ext uri="{FF2B5EF4-FFF2-40B4-BE49-F238E27FC236}">
                <a16:creationId xmlns:a16="http://schemas.microsoft.com/office/drawing/2014/main" id="{3F4CB57E-727E-46DA-9FCD-385806C173BD}"/>
              </a:ext>
            </a:extLst>
          </p:cNvPr>
          <p:cNvSpPr/>
          <p:nvPr/>
        </p:nvSpPr>
        <p:spPr>
          <a:xfrm>
            <a:off x="3034943" y="3702028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50" name="Right Arrow 100">
            <a:extLst>
              <a:ext uri="{FF2B5EF4-FFF2-40B4-BE49-F238E27FC236}">
                <a16:creationId xmlns:a16="http://schemas.microsoft.com/office/drawing/2014/main" id="{CBF7D145-A0C4-4735-978A-B6C97C1FAD15}"/>
              </a:ext>
            </a:extLst>
          </p:cNvPr>
          <p:cNvSpPr/>
          <p:nvPr/>
        </p:nvSpPr>
        <p:spPr>
          <a:xfrm>
            <a:off x="3197001" y="3722924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51" name="Lightning Bolt 50">
            <a:extLst>
              <a:ext uri="{FF2B5EF4-FFF2-40B4-BE49-F238E27FC236}">
                <a16:creationId xmlns:a16="http://schemas.microsoft.com/office/drawing/2014/main" id="{A69B2739-75EB-4DED-AFB1-A039E6A2A260}"/>
              </a:ext>
            </a:extLst>
          </p:cNvPr>
          <p:cNvSpPr/>
          <p:nvPr/>
        </p:nvSpPr>
        <p:spPr>
          <a:xfrm>
            <a:off x="4147158" y="3483431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52" name="Right Arrow 100">
            <a:extLst>
              <a:ext uri="{FF2B5EF4-FFF2-40B4-BE49-F238E27FC236}">
                <a16:creationId xmlns:a16="http://schemas.microsoft.com/office/drawing/2014/main" id="{75AB2D2E-D7A3-4209-A903-9AAD67C756B8}"/>
              </a:ext>
            </a:extLst>
          </p:cNvPr>
          <p:cNvSpPr/>
          <p:nvPr/>
        </p:nvSpPr>
        <p:spPr>
          <a:xfrm>
            <a:off x="4309216" y="3504327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53" name="Lightning Bolt 52">
            <a:extLst>
              <a:ext uri="{FF2B5EF4-FFF2-40B4-BE49-F238E27FC236}">
                <a16:creationId xmlns:a16="http://schemas.microsoft.com/office/drawing/2014/main" id="{D9118901-606A-4389-9A51-1E33AE103195}"/>
              </a:ext>
            </a:extLst>
          </p:cNvPr>
          <p:cNvSpPr/>
          <p:nvPr/>
        </p:nvSpPr>
        <p:spPr>
          <a:xfrm>
            <a:off x="4645666" y="3549760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54" name="Right Arrow 100">
            <a:extLst>
              <a:ext uri="{FF2B5EF4-FFF2-40B4-BE49-F238E27FC236}">
                <a16:creationId xmlns:a16="http://schemas.microsoft.com/office/drawing/2014/main" id="{1ADD9073-1EA6-4FFD-803E-AEC8758891E9}"/>
              </a:ext>
            </a:extLst>
          </p:cNvPr>
          <p:cNvSpPr/>
          <p:nvPr/>
        </p:nvSpPr>
        <p:spPr>
          <a:xfrm>
            <a:off x="4807724" y="3570656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58" name="Lightning Bolt 57">
            <a:extLst>
              <a:ext uri="{FF2B5EF4-FFF2-40B4-BE49-F238E27FC236}">
                <a16:creationId xmlns:a16="http://schemas.microsoft.com/office/drawing/2014/main" id="{A39DBB65-C90D-4863-A0C2-2AAF9A959823}"/>
              </a:ext>
            </a:extLst>
          </p:cNvPr>
          <p:cNvSpPr/>
          <p:nvPr/>
        </p:nvSpPr>
        <p:spPr>
          <a:xfrm>
            <a:off x="5533024" y="3604573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61" name="Right Arrow 100">
            <a:extLst>
              <a:ext uri="{FF2B5EF4-FFF2-40B4-BE49-F238E27FC236}">
                <a16:creationId xmlns:a16="http://schemas.microsoft.com/office/drawing/2014/main" id="{97EEAE39-2A28-4BCF-97E9-9A3CF3210A8A}"/>
              </a:ext>
            </a:extLst>
          </p:cNvPr>
          <p:cNvSpPr/>
          <p:nvPr/>
        </p:nvSpPr>
        <p:spPr>
          <a:xfrm>
            <a:off x="5695082" y="3625469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1CB69F3-E746-4164-8451-16694FF62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110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8" grpId="0" animBg="1"/>
      <p:bldP spid="61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in action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260F6-EAE2-41AE-B2D2-B8563868F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79" y="875852"/>
            <a:ext cx="3210363" cy="30193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0482" y="2722179"/>
            <a:ext cx="3594712" cy="2260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233" y="2586362"/>
            <a:ext cx="2295459" cy="235827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89B27-E8EF-4189-9EAA-6AEC75B77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677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in action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9BE42-14C9-4B9F-9979-68574A9E6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175" y="3499597"/>
            <a:ext cx="7926596" cy="1438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6246" y="185759"/>
            <a:ext cx="1615471" cy="16596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29" y="1845434"/>
            <a:ext cx="5903593" cy="154571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BE312-EAB9-4C28-AB15-6ADCD27F2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73055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802715" y="4301258"/>
            <a:ext cx="6283987" cy="63849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12" dirty="0"/>
              <a:t>Event Bus</a:t>
            </a:r>
            <a:endParaRPr lang="en-US" sz="712" dirty="0"/>
          </a:p>
        </p:txBody>
      </p:sp>
      <p:sp>
        <p:nvSpPr>
          <p:cNvPr id="10" name="Cube 9"/>
          <p:cNvSpPr/>
          <p:nvPr/>
        </p:nvSpPr>
        <p:spPr>
          <a:xfrm>
            <a:off x="948992" y="2524333"/>
            <a:ext cx="7883093" cy="1591389"/>
          </a:xfrm>
          <a:prstGeom prst="cube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6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5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4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Microservice </a:t>
            </a:r>
            <a:r>
              <a:rPr lang="nl-NL" dirty="0" err="1"/>
              <a:t>Choreography</a:t>
            </a:r>
            <a:r>
              <a:rPr lang="nl-NL" dirty="0"/>
              <a:t> </a:t>
            </a:r>
            <a:r>
              <a:rPr lang="nl-NL" dirty="0" err="1"/>
              <a:t>Topology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8B4CAE-D1D7-453C-9E9F-4610B7CE4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8" name="Oval 7"/>
          <p:cNvSpPr/>
          <p:nvPr/>
        </p:nvSpPr>
        <p:spPr>
          <a:xfrm rot="2159634">
            <a:off x="2336296" y="3043948"/>
            <a:ext cx="1016056" cy="591526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829" y="4301258"/>
            <a:ext cx="1241885" cy="65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loud 20"/>
          <p:cNvSpPr/>
          <p:nvPr/>
        </p:nvSpPr>
        <p:spPr>
          <a:xfrm>
            <a:off x="1407781" y="1386007"/>
            <a:ext cx="1574540" cy="543467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22" name="Cloud 21"/>
          <p:cNvSpPr/>
          <p:nvPr/>
        </p:nvSpPr>
        <p:spPr>
          <a:xfrm>
            <a:off x="240308" y="941325"/>
            <a:ext cx="996523" cy="543467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pic>
        <p:nvPicPr>
          <p:cNvPr id="23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62" y="1002944"/>
            <a:ext cx="479430" cy="39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logo iftt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737" y="1346492"/>
            <a:ext cx="1381703" cy="62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 24"/>
          <p:cNvSpPr/>
          <p:nvPr/>
        </p:nvSpPr>
        <p:spPr>
          <a:xfrm>
            <a:off x="915372" y="1261278"/>
            <a:ext cx="1086732" cy="227030"/>
          </a:xfrm>
          <a:custGeom>
            <a:avLst/>
            <a:gdLst>
              <a:gd name="connsiteX0" fmla="*/ 0 w 1264920"/>
              <a:gd name="connsiteY0" fmla="*/ 0 h 320040"/>
              <a:gd name="connsiteX1" fmla="*/ 792480 w 1264920"/>
              <a:gd name="connsiteY1" fmla="*/ 60960 h 320040"/>
              <a:gd name="connsiteX2" fmla="*/ 1264920 w 1264920"/>
              <a:gd name="connsiteY2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920" h="320040">
                <a:moveTo>
                  <a:pt x="0" y="0"/>
                </a:moveTo>
                <a:cubicBezTo>
                  <a:pt x="290830" y="3810"/>
                  <a:pt x="581660" y="7620"/>
                  <a:pt x="792480" y="60960"/>
                </a:cubicBezTo>
                <a:cubicBezTo>
                  <a:pt x="1003300" y="114300"/>
                  <a:pt x="1264920" y="320040"/>
                  <a:pt x="1264920" y="3200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grpSp>
        <p:nvGrpSpPr>
          <p:cNvPr id="4" name="Group 3"/>
          <p:cNvGrpSpPr/>
          <p:nvPr/>
        </p:nvGrpSpPr>
        <p:grpSpPr>
          <a:xfrm>
            <a:off x="2783060" y="3278839"/>
            <a:ext cx="583503" cy="368886"/>
            <a:chOff x="4660368" y="5576091"/>
            <a:chExt cx="1723828" cy="1341138"/>
          </a:xfrm>
        </p:grpSpPr>
        <p:pic>
          <p:nvPicPr>
            <p:cNvPr id="3" name="Picture 25" descr="Image result for docker container icon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0368" y="5576091"/>
              <a:ext cx="1723828" cy="1341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33" descr="Related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529" y="6128392"/>
              <a:ext cx="1079505" cy="539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Picture 25" descr="Image result for docker container icon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23" y="2940506"/>
            <a:ext cx="909022" cy="70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/>
          <p:cNvSpPr/>
          <p:nvPr/>
        </p:nvSpPr>
        <p:spPr>
          <a:xfrm rot="2159634">
            <a:off x="3300006" y="3054607"/>
            <a:ext cx="1016056" cy="591526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3493739" y="2940506"/>
            <a:ext cx="109071" cy="195507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244607" y="2413150"/>
            <a:ext cx="249131" cy="5273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3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3407" y="3231749"/>
            <a:ext cx="569253" cy="28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2319170" y="3653527"/>
            <a:ext cx="748923" cy="417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5" dirty="0"/>
              <a:t>Workflow</a:t>
            </a:r>
            <a:br>
              <a:rPr lang="nl-NL" sz="1055" dirty="0"/>
            </a:br>
            <a:r>
              <a:rPr lang="nl-NL" sz="1055" dirty="0" err="1"/>
              <a:t>Launcher</a:t>
            </a:r>
            <a:endParaRPr lang="en-US" sz="1055" dirty="0" err="1"/>
          </a:p>
        </p:txBody>
      </p:sp>
      <p:sp>
        <p:nvSpPr>
          <p:cNvPr id="36" name="TextBox 35"/>
          <p:cNvSpPr txBox="1"/>
          <p:nvPr/>
        </p:nvSpPr>
        <p:spPr>
          <a:xfrm>
            <a:off x="3313340" y="3653527"/>
            <a:ext cx="718466" cy="417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5" dirty="0"/>
              <a:t>Tweet</a:t>
            </a:r>
          </a:p>
          <a:p>
            <a:r>
              <a:rPr lang="nl-NL" sz="1055" dirty="0" err="1"/>
              <a:t>Validator</a:t>
            </a:r>
            <a:endParaRPr lang="en-US" sz="1055" dirty="0" err="1"/>
          </a:p>
        </p:txBody>
      </p:sp>
      <p:pic>
        <p:nvPicPr>
          <p:cNvPr id="37" name="Picture 25" descr="Image result for docker container icon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077" y="2964197"/>
            <a:ext cx="909022" cy="70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Oval 37"/>
          <p:cNvSpPr/>
          <p:nvPr/>
        </p:nvSpPr>
        <p:spPr>
          <a:xfrm rot="2159634">
            <a:off x="4185560" y="3078299"/>
            <a:ext cx="1016056" cy="591526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4379293" y="2964198"/>
            <a:ext cx="109071" cy="195507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130161" y="2436842"/>
            <a:ext cx="249131" cy="5273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33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8961" y="3255441"/>
            <a:ext cx="569253" cy="28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4198894" y="3653527"/>
            <a:ext cx="688009" cy="417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5" dirty="0"/>
              <a:t>Tweet</a:t>
            </a:r>
          </a:p>
          <a:p>
            <a:r>
              <a:rPr lang="nl-NL" sz="1055" dirty="0" err="1"/>
              <a:t>Enricher</a:t>
            </a:r>
            <a:endParaRPr lang="en-US" sz="1055" dirty="0" err="1"/>
          </a:p>
        </p:txBody>
      </p:sp>
      <p:pic>
        <p:nvPicPr>
          <p:cNvPr id="43" name="Picture 25" descr="Image result for docker container icon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365" y="2964314"/>
            <a:ext cx="909022" cy="70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val 43"/>
          <p:cNvSpPr/>
          <p:nvPr/>
        </p:nvSpPr>
        <p:spPr>
          <a:xfrm rot="2159634">
            <a:off x="5092848" y="3078416"/>
            <a:ext cx="1016056" cy="591526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5286581" y="2964314"/>
            <a:ext cx="109071" cy="195507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037450" y="2436958"/>
            <a:ext cx="249131" cy="5273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33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249" y="3255557"/>
            <a:ext cx="569253" cy="28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5106183" y="3653527"/>
            <a:ext cx="553357" cy="417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5" dirty="0"/>
              <a:t>Tweet</a:t>
            </a:r>
          </a:p>
          <a:p>
            <a:r>
              <a:rPr lang="nl-NL" sz="1055" dirty="0"/>
              <a:t>Board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3029030" y="3635709"/>
            <a:ext cx="566" cy="677906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loud 61"/>
          <p:cNvSpPr/>
          <p:nvPr/>
        </p:nvSpPr>
        <p:spPr>
          <a:xfrm>
            <a:off x="3247524" y="858516"/>
            <a:ext cx="4839177" cy="1327484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cxnSp>
        <p:nvCxnSpPr>
          <p:cNvPr id="73" name="Elbow Connector 72"/>
          <p:cNvCxnSpPr>
            <a:cxnSpLocks/>
            <a:endCxn id="105" idx="1"/>
          </p:cNvCxnSpPr>
          <p:nvPr/>
        </p:nvCxnSpPr>
        <p:spPr>
          <a:xfrm rot="5400000">
            <a:off x="1502188" y="1720735"/>
            <a:ext cx="1397682" cy="1271694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logo virtual box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433" y="4116643"/>
            <a:ext cx="674824" cy="67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5" descr="Image result for docker container icon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006" y="3031108"/>
            <a:ext cx="909022" cy="70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0" name="Straight Arrow Connector 59"/>
          <p:cNvCxnSpPr/>
          <p:nvPr/>
        </p:nvCxnSpPr>
        <p:spPr>
          <a:xfrm>
            <a:off x="6055387" y="2964314"/>
            <a:ext cx="214906" cy="262302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223462" y="3653527"/>
            <a:ext cx="575799" cy="254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5" dirty="0"/>
              <a:t>Cache</a:t>
            </a:r>
          </a:p>
        </p:txBody>
      </p:sp>
      <p:pic>
        <p:nvPicPr>
          <p:cNvPr id="51" name="Picture 2" descr="redis-logo"/>
          <p:cNvPicPr>
            <a:picLocks noChangeAspect="1" noChangeArrowheads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879" y="3243142"/>
            <a:ext cx="399830" cy="33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Oval 62"/>
          <p:cNvSpPr/>
          <p:nvPr/>
        </p:nvSpPr>
        <p:spPr>
          <a:xfrm rot="2159634">
            <a:off x="5938398" y="3054607"/>
            <a:ext cx="1016056" cy="591526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pic>
        <p:nvPicPr>
          <p:cNvPr id="66" name="Picture 11"/>
          <p:cNvPicPr>
            <a:picLocks noChangeAspect="1" noChangeArrowheads="1"/>
          </p:cNvPicPr>
          <p:nvPr/>
        </p:nvPicPr>
        <p:blipFill rotWithShape="1"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8093794" y="2035455"/>
            <a:ext cx="881586" cy="5772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9" name="Straight Arrow Connector 68"/>
          <p:cNvCxnSpPr/>
          <p:nvPr/>
        </p:nvCxnSpPr>
        <p:spPr>
          <a:xfrm>
            <a:off x="7031230" y="3053193"/>
            <a:ext cx="109071" cy="195507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6945717" y="3675611"/>
            <a:ext cx="739305" cy="417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055" dirty="0"/>
              <a:t>Cache</a:t>
            </a:r>
            <a:br>
              <a:rPr lang="nl-NL" sz="1055" dirty="0"/>
            </a:br>
            <a:r>
              <a:rPr lang="nl-NL" sz="1055" dirty="0" err="1"/>
              <a:t>Inspector</a:t>
            </a:r>
            <a:endParaRPr lang="nl-NL" sz="1055" dirty="0"/>
          </a:p>
        </p:txBody>
      </p:sp>
      <p:sp>
        <p:nvSpPr>
          <p:cNvPr id="74" name="Oval 73"/>
          <p:cNvSpPr/>
          <p:nvPr/>
        </p:nvSpPr>
        <p:spPr>
          <a:xfrm rot="2159634">
            <a:off x="6830372" y="3107120"/>
            <a:ext cx="1016056" cy="591526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6758094" y="2503753"/>
            <a:ext cx="249131" cy="5273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Picture 25" descr="Image result for docker container icon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2880" y="3053192"/>
            <a:ext cx="909022" cy="70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8" name="Straight Arrow Connector 77"/>
          <p:cNvCxnSpPr/>
          <p:nvPr/>
        </p:nvCxnSpPr>
        <p:spPr>
          <a:xfrm>
            <a:off x="7883096" y="3053193"/>
            <a:ext cx="109071" cy="195507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840862" y="3675611"/>
            <a:ext cx="861133" cy="254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5" dirty="0" err="1"/>
              <a:t>LogMonitor</a:t>
            </a:r>
            <a:endParaRPr lang="nl-NL" sz="1055" dirty="0"/>
          </a:p>
        </p:txBody>
      </p:sp>
      <p:sp>
        <p:nvSpPr>
          <p:cNvPr id="80" name="Oval 79"/>
          <p:cNvSpPr/>
          <p:nvPr/>
        </p:nvSpPr>
        <p:spPr>
          <a:xfrm rot="2159634">
            <a:off x="7660272" y="3076691"/>
            <a:ext cx="1016056" cy="591526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7609960" y="2503753"/>
            <a:ext cx="249131" cy="5273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6067538" y="2748149"/>
            <a:ext cx="956340" cy="530811"/>
          </a:xfrm>
          <a:custGeom>
            <a:avLst/>
            <a:gdLst>
              <a:gd name="connsiteX0" fmla="*/ 1813560 w 1813560"/>
              <a:gd name="connsiteY0" fmla="*/ 1006606 h 1006606"/>
              <a:gd name="connsiteX1" fmla="*/ 899160 w 1813560"/>
              <a:gd name="connsiteY1" fmla="*/ 31246 h 1006606"/>
              <a:gd name="connsiteX2" fmla="*/ 0 w 1813560"/>
              <a:gd name="connsiteY2" fmla="*/ 336046 h 1006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3560" h="1006606">
                <a:moveTo>
                  <a:pt x="1813560" y="1006606"/>
                </a:moveTo>
                <a:cubicBezTo>
                  <a:pt x="1507490" y="574806"/>
                  <a:pt x="1201420" y="143006"/>
                  <a:pt x="899160" y="31246"/>
                </a:cubicBezTo>
                <a:cubicBezTo>
                  <a:pt x="596900" y="-80514"/>
                  <a:pt x="298450" y="127766"/>
                  <a:pt x="0" y="3360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7946225" y="3452446"/>
            <a:ext cx="0" cy="915744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33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2167" y="3351082"/>
            <a:ext cx="569253" cy="28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7206804" y="3348862"/>
            <a:ext cx="593231" cy="411550"/>
            <a:chOff x="13067802" y="5789785"/>
            <a:chExt cx="1723828" cy="1341138"/>
          </a:xfrm>
        </p:grpSpPr>
        <p:pic>
          <p:nvPicPr>
            <p:cNvPr id="67" name="Picture 25" descr="Image result for docker container icon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67802" y="5789785"/>
              <a:ext cx="1723828" cy="1341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33" descr="Related imag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8316" y="6291588"/>
              <a:ext cx="1079505" cy="539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2" name="Group 71"/>
          <p:cNvGrpSpPr/>
          <p:nvPr/>
        </p:nvGrpSpPr>
        <p:grpSpPr>
          <a:xfrm>
            <a:off x="6908853" y="3210336"/>
            <a:ext cx="593231" cy="411550"/>
            <a:chOff x="13067802" y="5789785"/>
            <a:chExt cx="1723828" cy="1341138"/>
          </a:xfrm>
        </p:grpSpPr>
        <p:pic>
          <p:nvPicPr>
            <p:cNvPr id="76" name="Picture 25" descr="Image result for docker container icon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67802" y="5789785"/>
              <a:ext cx="1723828" cy="1341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33" descr="Related imag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8316" y="6291588"/>
              <a:ext cx="1079505" cy="539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6" name="Group 85"/>
          <p:cNvGrpSpPr/>
          <p:nvPr/>
        </p:nvGrpSpPr>
        <p:grpSpPr>
          <a:xfrm>
            <a:off x="7121997" y="3071062"/>
            <a:ext cx="593231" cy="411550"/>
            <a:chOff x="13067802" y="5789785"/>
            <a:chExt cx="1723828" cy="1341138"/>
          </a:xfrm>
        </p:grpSpPr>
        <p:pic>
          <p:nvPicPr>
            <p:cNvPr id="87" name="Picture 25" descr="Image result for docker container icon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67802" y="5789785"/>
              <a:ext cx="1723828" cy="1341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8" name="Picture 33" descr="Related image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38316" y="6291588"/>
              <a:ext cx="1079505" cy="539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9" name="Group 88"/>
          <p:cNvGrpSpPr/>
          <p:nvPr/>
        </p:nvGrpSpPr>
        <p:grpSpPr>
          <a:xfrm>
            <a:off x="2608660" y="3001628"/>
            <a:ext cx="583503" cy="368886"/>
            <a:chOff x="4660368" y="5576091"/>
            <a:chExt cx="1723828" cy="1341138"/>
          </a:xfrm>
        </p:grpSpPr>
        <p:pic>
          <p:nvPicPr>
            <p:cNvPr id="90" name="Picture 25" descr="Image result for docker container icon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0368" y="5576091"/>
              <a:ext cx="1723828" cy="1341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33" descr="Related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529" y="6128392"/>
              <a:ext cx="1079505" cy="539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2" name="Group 91"/>
          <p:cNvGrpSpPr/>
          <p:nvPr/>
        </p:nvGrpSpPr>
        <p:grpSpPr>
          <a:xfrm>
            <a:off x="2338150" y="3193724"/>
            <a:ext cx="583503" cy="368886"/>
            <a:chOff x="4660368" y="5576091"/>
            <a:chExt cx="1723828" cy="1341138"/>
          </a:xfrm>
        </p:grpSpPr>
        <p:pic>
          <p:nvPicPr>
            <p:cNvPr id="93" name="Picture 25" descr="Image result for docker container icon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0368" y="5576091"/>
              <a:ext cx="1723828" cy="1341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Picture 33" descr="Related imag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82529" y="6128392"/>
              <a:ext cx="1079505" cy="539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5" name="Straight Arrow Connector 94"/>
          <p:cNvCxnSpPr/>
          <p:nvPr/>
        </p:nvCxnSpPr>
        <p:spPr>
          <a:xfrm>
            <a:off x="3922228" y="3635709"/>
            <a:ext cx="566" cy="677906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4815425" y="3635709"/>
            <a:ext cx="566" cy="677906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5708622" y="3635709"/>
            <a:ext cx="566" cy="677906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65A9E498-D752-4EBA-A175-7FC961755C73}"/>
              </a:ext>
            </a:extLst>
          </p:cNvPr>
          <p:cNvSpPr txBox="1"/>
          <p:nvPr/>
        </p:nvSpPr>
        <p:spPr>
          <a:xfrm>
            <a:off x="1261670" y="3662079"/>
            <a:ext cx="718466" cy="4170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5" dirty="0"/>
              <a:t>Tweet</a:t>
            </a:r>
          </a:p>
          <a:p>
            <a:r>
              <a:rPr lang="nl-NL" sz="1055" dirty="0"/>
              <a:t>Receiver</a:t>
            </a:r>
            <a:endParaRPr lang="en-US" sz="1055" dirty="0" err="1"/>
          </a:p>
        </p:txBody>
      </p:sp>
      <p:pic>
        <p:nvPicPr>
          <p:cNvPr id="102" name="Picture 25" descr="Image result for docker container icon">
            <a:extLst>
              <a:ext uri="{FF2B5EF4-FFF2-40B4-BE49-F238E27FC236}">
                <a16:creationId xmlns:a16="http://schemas.microsoft.com/office/drawing/2014/main" id="{B8CE5FB0-8DA2-45C1-8600-CFDBF505B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7499" y="3116488"/>
            <a:ext cx="909022" cy="707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756EADDF-52EA-41FF-A93D-0D6290FB13FE}"/>
              </a:ext>
            </a:extLst>
          </p:cNvPr>
          <p:cNvCxnSpPr/>
          <p:nvPr/>
        </p:nvCxnSpPr>
        <p:spPr>
          <a:xfrm>
            <a:off x="1447715" y="3116489"/>
            <a:ext cx="109071" cy="195507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>
            <a:extLst>
              <a:ext uri="{FF2B5EF4-FFF2-40B4-BE49-F238E27FC236}">
                <a16:creationId xmlns:a16="http://schemas.microsoft.com/office/drawing/2014/main" id="{E7D7C95A-86F8-44F7-B165-2A0374616FFE}"/>
              </a:ext>
            </a:extLst>
          </p:cNvPr>
          <p:cNvSpPr/>
          <p:nvPr/>
        </p:nvSpPr>
        <p:spPr>
          <a:xfrm rot="2159634">
            <a:off x="1224891" y="3139987"/>
            <a:ext cx="1016056" cy="591526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5BE88C6A-6001-4B1D-BA39-3E006D767264}"/>
              </a:ext>
            </a:extLst>
          </p:cNvPr>
          <p:cNvCxnSpPr/>
          <p:nvPr/>
        </p:nvCxnSpPr>
        <p:spPr>
          <a:xfrm>
            <a:off x="1510844" y="3515742"/>
            <a:ext cx="0" cy="915744"/>
          </a:xfrm>
          <a:prstGeom prst="straightConnector1">
            <a:avLst/>
          </a:prstGeom>
          <a:ln w="28575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33" descr="Related image">
            <a:extLst>
              <a:ext uri="{FF2B5EF4-FFF2-40B4-BE49-F238E27FC236}">
                <a16:creationId xmlns:a16="http://schemas.microsoft.com/office/drawing/2014/main" id="{3E69AF3A-07B5-4777-89DB-7B74770E4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86" y="3414378"/>
            <a:ext cx="569253" cy="28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F986CC-A9F8-4C9A-B36F-08B38F5C2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8261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8" grpId="0" animBg="1"/>
      <p:bldP spid="30" grpId="0" animBg="1"/>
      <p:bldP spid="34" grpId="0"/>
      <p:bldP spid="36" grpId="0"/>
      <p:bldP spid="38" grpId="0" animBg="1"/>
      <p:bldP spid="42" grpId="0"/>
      <p:bldP spid="44" grpId="0" animBg="1"/>
      <p:bldP spid="48" grpId="0"/>
      <p:bldP spid="62" grpId="0" animBg="1"/>
      <p:bldP spid="65" grpId="0"/>
      <p:bldP spid="63" grpId="0" animBg="1"/>
      <p:bldP spid="71" grpId="0"/>
      <p:bldP spid="74" grpId="0" animBg="1"/>
      <p:bldP spid="79" grpId="0"/>
      <p:bldP spid="80" grpId="0" animBg="1"/>
      <p:bldP spid="11" grpId="0" animBg="1"/>
      <p:bldP spid="100" grpId="0"/>
      <p:bldP spid="105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08C2E-5D8A-4FA4-A8CF-87F79421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Choreography</a:t>
            </a:r>
            <a:r>
              <a:rPr lang="nl-NL" dirty="0"/>
              <a:t> partners – </a:t>
            </a:r>
            <a:r>
              <a:rPr lang="nl-NL" dirty="0" err="1"/>
              <a:t>Pods</a:t>
            </a:r>
            <a:r>
              <a:rPr lang="nl-NL" dirty="0"/>
              <a:t> in </a:t>
            </a:r>
            <a:r>
              <a:rPr lang="nl-NL" dirty="0" err="1"/>
              <a:t>Kubernetes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68595-BD1E-4628-B219-FCA7C7412B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0EA7F9-8E73-4320-BF08-5DDDAC082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0C708-E701-499B-BAB8-3E5958E1B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775" y="854132"/>
            <a:ext cx="7990449" cy="4014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298978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workflow choreography – with translation of the tweet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76825-18F2-4C9E-AF89-090F29416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ounded Rectangle 3"/>
          <p:cNvSpPr/>
          <p:nvPr/>
        </p:nvSpPr>
        <p:spPr>
          <a:xfrm>
            <a:off x="1710258" y="2265331"/>
            <a:ext cx="953449" cy="422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5" dirty="0" err="1"/>
              <a:t>Validate</a:t>
            </a:r>
            <a:r>
              <a:rPr lang="nl-NL" sz="1055" dirty="0"/>
              <a:t> Tweet</a:t>
            </a:r>
            <a:endParaRPr lang="en-US" sz="1055" dirty="0"/>
          </a:p>
        </p:txBody>
      </p:sp>
      <p:sp>
        <p:nvSpPr>
          <p:cNvPr id="5" name="Rounded Rectangle 4"/>
          <p:cNvSpPr/>
          <p:nvPr/>
        </p:nvSpPr>
        <p:spPr>
          <a:xfrm>
            <a:off x="3385330" y="3155252"/>
            <a:ext cx="953449" cy="422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5" dirty="0" err="1"/>
              <a:t>Enrich</a:t>
            </a:r>
            <a:r>
              <a:rPr lang="nl-NL" sz="1055" dirty="0"/>
              <a:t> Tweet</a:t>
            </a:r>
            <a:endParaRPr lang="en-US" sz="1055" dirty="0"/>
          </a:p>
        </p:txBody>
      </p:sp>
      <p:sp>
        <p:nvSpPr>
          <p:cNvPr id="6" name="Rounded Rectangle 5"/>
          <p:cNvSpPr/>
          <p:nvPr/>
        </p:nvSpPr>
        <p:spPr>
          <a:xfrm>
            <a:off x="4879112" y="3155252"/>
            <a:ext cx="953449" cy="422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5" dirty="0" err="1"/>
              <a:t>Add</a:t>
            </a:r>
            <a:r>
              <a:rPr lang="nl-NL" sz="1055" dirty="0"/>
              <a:t> Tweet </a:t>
            </a:r>
            <a:r>
              <a:rPr lang="nl-NL" sz="1055" dirty="0" err="1"/>
              <a:t>to</a:t>
            </a:r>
            <a:r>
              <a:rPr lang="nl-NL" sz="1055" dirty="0"/>
              <a:t> </a:t>
            </a:r>
            <a:r>
              <a:rPr lang="nl-NL" sz="1055" dirty="0" err="1"/>
              <a:t>TweetBoard</a:t>
            </a:r>
            <a:endParaRPr lang="en-US" sz="1055" dirty="0"/>
          </a:p>
        </p:txBody>
      </p:sp>
      <p:cxnSp>
        <p:nvCxnSpPr>
          <p:cNvPr id="7" name="Elbow Connector 6"/>
          <p:cNvCxnSpPr>
            <a:stCxn id="4" idx="3"/>
            <a:endCxn id="5" idx="1"/>
          </p:cNvCxnSpPr>
          <p:nvPr/>
        </p:nvCxnSpPr>
        <p:spPr>
          <a:xfrm>
            <a:off x="2663706" y="2476499"/>
            <a:ext cx="721623" cy="889921"/>
          </a:xfrm>
          <a:prstGeom prst="bent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6" idx="1"/>
          </p:cNvCxnSpPr>
          <p:nvPr/>
        </p:nvCxnSpPr>
        <p:spPr>
          <a:xfrm>
            <a:off x="4238062" y="3366420"/>
            <a:ext cx="64105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6396573" y="3155252"/>
            <a:ext cx="953449" cy="4223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5" dirty="0" err="1"/>
              <a:t>Publish</a:t>
            </a:r>
            <a:r>
              <a:rPr lang="nl-NL" sz="1055" dirty="0"/>
              <a:t> </a:t>
            </a:r>
            <a:r>
              <a:rPr lang="nl-NL" sz="1055" dirty="0" err="1"/>
              <a:t>TweetBoard</a:t>
            </a:r>
            <a:endParaRPr lang="en-US" sz="1055" dirty="0"/>
          </a:p>
        </p:txBody>
      </p:sp>
      <p:cxnSp>
        <p:nvCxnSpPr>
          <p:cNvPr id="10" name="Straight Arrow Connector 9"/>
          <p:cNvCxnSpPr>
            <a:endCxn id="9" idx="1"/>
          </p:cNvCxnSpPr>
          <p:nvPr/>
        </p:nvCxnSpPr>
        <p:spPr>
          <a:xfrm>
            <a:off x="5755524" y="3366420"/>
            <a:ext cx="64105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4" idx="3"/>
          </p:cNvCxnSpPr>
          <p:nvPr/>
        </p:nvCxnSpPr>
        <p:spPr>
          <a:xfrm flipV="1">
            <a:off x="2663706" y="1973718"/>
            <a:ext cx="721623" cy="502781"/>
          </a:xfrm>
          <a:prstGeom prst="bent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18624" y="1847738"/>
            <a:ext cx="1263487" cy="2546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5" dirty="0" err="1"/>
              <a:t>If</a:t>
            </a:r>
            <a:r>
              <a:rPr lang="nl-NL" sz="1055" dirty="0"/>
              <a:t> NOK, </a:t>
            </a:r>
            <a:r>
              <a:rPr lang="nl-NL" sz="1055" dirty="0" err="1"/>
              <a:t>then</a:t>
            </a:r>
            <a:r>
              <a:rPr lang="nl-NL" sz="1055" dirty="0"/>
              <a:t> </a:t>
            </a:r>
            <a:r>
              <a:rPr lang="nl-NL" sz="1055" dirty="0" err="1"/>
              <a:t>done</a:t>
            </a:r>
            <a:endParaRPr lang="en-US" sz="1055" dirty="0" err="1"/>
          </a:p>
        </p:txBody>
      </p:sp>
      <p:sp>
        <p:nvSpPr>
          <p:cNvPr id="13" name="Rounded Rectangle 12"/>
          <p:cNvSpPr/>
          <p:nvPr/>
        </p:nvSpPr>
        <p:spPr>
          <a:xfrm>
            <a:off x="5355836" y="2054163"/>
            <a:ext cx="953449" cy="42233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5" dirty="0"/>
              <a:t>Translate Tweet</a:t>
            </a:r>
            <a:endParaRPr lang="en-US" sz="1055" dirty="0"/>
          </a:p>
        </p:txBody>
      </p:sp>
      <p:sp>
        <p:nvSpPr>
          <p:cNvPr id="14" name="Freeform 13"/>
          <p:cNvSpPr/>
          <p:nvPr/>
        </p:nvSpPr>
        <p:spPr>
          <a:xfrm>
            <a:off x="4646543" y="2190692"/>
            <a:ext cx="686753" cy="1177400"/>
          </a:xfrm>
          <a:custGeom>
            <a:avLst/>
            <a:gdLst>
              <a:gd name="connsiteX0" fmla="*/ 1302327 w 1302327"/>
              <a:gd name="connsiteY0" fmla="*/ 113022 h 2232768"/>
              <a:gd name="connsiteX1" fmla="*/ 775855 w 1302327"/>
              <a:gd name="connsiteY1" fmla="*/ 237713 h 2232768"/>
              <a:gd name="connsiteX2" fmla="*/ 0 w 1302327"/>
              <a:gd name="connsiteY2" fmla="*/ 2232768 h 223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02327" h="2232768">
                <a:moveTo>
                  <a:pt x="1302327" y="113022"/>
                </a:moveTo>
                <a:cubicBezTo>
                  <a:pt x="1147618" y="-1278"/>
                  <a:pt x="992909" y="-115578"/>
                  <a:pt x="775855" y="237713"/>
                </a:cubicBezTo>
                <a:cubicBezTo>
                  <a:pt x="558801" y="591004"/>
                  <a:pt x="279400" y="1411886"/>
                  <a:pt x="0" y="2232768"/>
                </a:cubicBezTo>
              </a:path>
            </a:pathLst>
          </a:custGeom>
          <a:noFill/>
          <a:ln w="38100">
            <a:solidFill>
              <a:schemeClr val="accent3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289091CF-29BA-4538-BCC1-3CFB4B981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86190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workflow choreography – with translation of the tweet</a:t>
            </a:r>
            <a:endParaRPr lang="nl-NL" dirty="0"/>
          </a:p>
        </p:txBody>
      </p:sp>
      <p:sp>
        <p:nvSpPr>
          <p:cNvPr id="19" name="Text Placeholder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</a:t>
            </a:r>
            <a:r>
              <a:rPr lang="en-US" dirty="0" err="1"/>
              <a:t>microservice</a:t>
            </a:r>
            <a:br>
              <a:rPr lang="en-US" dirty="0"/>
            </a:br>
            <a:r>
              <a:rPr lang="en-US" dirty="0"/>
              <a:t>for </a:t>
            </a:r>
          </a:p>
          <a:p>
            <a:pPr lvl="1"/>
            <a:r>
              <a:rPr lang="en-US" dirty="0"/>
              <a:t>Translating tweets</a:t>
            </a:r>
          </a:p>
          <a:p>
            <a:pPr lvl="1"/>
            <a:r>
              <a:rPr lang="en-US" dirty="0"/>
              <a:t>Participating in Workflow</a:t>
            </a:r>
          </a:p>
          <a:p>
            <a:r>
              <a:rPr lang="en-US" dirty="0"/>
              <a:t>Deploy microservice – </a:t>
            </a:r>
            <a:br>
              <a:rPr lang="en-US" dirty="0"/>
            </a:br>
            <a:r>
              <a:rPr lang="en-US" dirty="0"/>
              <a:t>with access to Event Bus &amp; Cache</a:t>
            </a:r>
          </a:p>
          <a:p>
            <a:r>
              <a:rPr lang="en-US" dirty="0"/>
              <a:t>Extend Workflow Template</a:t>
            </a:r>
          </a:p>
          <a:p>
            <a:pPr lvl="1"/>
            <a:r>
              <a:rPr lang="en-US" dirty="0"/>
              <a:t>Add new ‘translation’  step – dependency on Enrich Tweet</a:t>
            </a:r>
          </a:p>
          <a:p>
            <a:pPr lvl="1"/>
            <a:r>
              <a:rPr lang="en-US" dirty="0"/>
              <a:t>Change current ‘</a:t>
            </a:r>
            <a:r>
              <a:rPr lang="en-US" dirty="0" err="1"/>
              <a:t>tweetboard</a:t>
            </a:r>
            <a:r>
              <a:rPr lang="en-US" dirty="0"/>
              <a:t>’  step – modify dependency to Translation</a:t>
            </a:r>
            <a:endParaRPr lang="nl-NL" dirty="0"/>
          </a:p>
        </p:txBody>
      </p:sp>
      <p:grpSp>
        <p:nvGrpSpPr>
          <p:cNvPr id="17" name="Group 16"/>
          <p:cNvGrpSpPr/>
          <p:nvPr/>
        </p:nvGrpSpPr>
        <p:grpSpPr>
          <a:xfrm>
            <a:off x="3711391" y="1154793"/>
            <a:ext cx="5194785" cy="1271225"/>
            <a:chOff x="3243254" y="3503815"/>
            <a:chExt cx="13410481" cy="3280410"/>
          </a:xfrm>
        </p:grpSpPr>
        <p:sp>
          <p:nvSpPr>
            <p:cNvPr id="4" name="Rounded Rectangle 3"/>
            <p:cNvSpPr/>
            <p:nvPr/>
          </p:nvSpPr>
          <p:spPr>
            <a:xfrm>
              <a:off x="3243254" y="4295721"/>
              <a:ext cx="1808077" cy="8008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844" dirty="0" err="1"/>
                <a:t>Validate</a:t>
              </a:r>
              <a:r>
                <a:rPr lang="nl-NL" sz="844" dirty="0"/>
                <a:t> Tweet</a:t>
              </a:r>
              <a:endParaRPr lang="en-US" sz="844" dirty="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419783" y="5983327"/>
              <a:ext cx="1808077" cy="8008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844" dirty="0" err="1"/>
                <a:t>Enrich</a:t>
              </a:r>
              <a:r>
                <a:rPr lang="nl-NL" sz="844" dirty="0"/>
                <a:t> Tweet</a:t>
              </a:r>
              <a:endParaRPr lang="en-US" sz="844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1968012" y="5983327"/>
              <a:ext cx="2025635" cy="8008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844" dirty="0" err="1"/>
                <a:t>Add</a:t>
              </a:r>
              <a:r>
                <a:rPr lang="nl-NL" sz="844" dirty="0"/>
                <a:t> Tweet </a:t>
              </a:r>
              <a:r>
                <a:rPr lang="nl-NL" sz="844" dirty="0" err="1"/>
                <a:t>to</a:t>
              </a:r>
              <a:r>
                <a:rPr lang="nl-NL" sz="844" dirty="0"/>
                <a:t> </a:t>
              </a:r>
              <a:r>
                <a:rPr lang="nl-NL" sz="700" dirty="0" err="1"/>
                <a:t>TweetBoard</a:t>
              </a:r>
              <a:endParaRPr lang="en-US" sz="844" dirty="0"/>
            </a:p>
          </p:txBody>
        </p:sp>
        <p:cxnSp>
          <p:nvCxnSpPr>
            <p:cNvPr id="7" name="Elbow Connector 6"/>
            <p:cNvCxnSpPr>
              <a:stCxn id="4" idx="3"/>
              <a:endCxn id="5" idx="1"/>
            </p:cNvCxnSpPr>
            <p:nvPr/>
          </p:nvCxnSpPr>
          <p:spPr>
            <a:xfrm>
              <a:off x="5051331" y="4696170"/>
              <a:ext cx="1368452" cy="1687606"/>
            </a:xfrm>
            <a:prstGeom prst="bentConnector3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>
              <a:endCxn id="6" idx="1"/>
            </p:cNvCxnSpPr>
            <p:nvPr/>
          </p:nvCxnSpPr>
          <p:spPr>
            <a:xfrm>
              <a:off x="10752357" y="6383776"/>
              <a:ext cx="1215655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ounded Rectangle 8"/>
            <p:cNvSpPr/>
            <p:nvPr/>
          </p:nvSpPr>
          <p:spPr>
            <a:xfrm>
              <a:off x="14845658" y="5983327"/>
              <a:ext cx="1808077" cy="8008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Publish</a:t>
              </a:r>
              <a:r>
                <a:rPr lang="nl-NL" sz="700" dirty="0"/>
                <a:t> </a:t>
              </a:r>
              <a:r>
                <a:rPr lang="nl-NL" sz="700" dirty="0" err="1"/>
                <a:t>TweetBoard</a:t>
              </a:r>
              <a:endParaRPr lang="en-US" sz="700" dirty="0"/>
            </a:p>
          </p:txBody>
        </p:sp>
        <p:cxnSp>
          <p:nvCxnSpPr>
            <p:cNvPr id="10" name="Straight Arrow Connector 9"/>
            <p:cNvCxnSpPr>
              <a:endCxn id="9" idx="1"/>
            </p:cNvCxnSpPr>
            <p:nvPr/>
          </p:nvCxnSpPr>
          <p:spPr>
            <a:xfrm>
              <a:off x="13630001" y="6383776"/>
              <a:ext cx="1215657" cy="0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Elbow Connector 10"/>
            <p:cNvCxnSpPr>
              <a:stCxn id="4" idx="3"/>
            </p:cNvCxnSpPr>
            <p:nvPr/>
          </p:nvCxnSpPr>
          <p:spPr>
            <a:xfrm flipV="1">
              <a:off x="5051331" y="3742720"/>
              <a:ext cx="1368452" cy="953450"/>
            </a:xfrm>
            <a:prstGeom prst="bentConnector3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482921" y="3503815"/>
              <a:ext cx="2736177" cy="5734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844" dirty="0" err="1"/>
                <a:t>If</a:t>
              </a:r>
              <a:r>
                <a:rPr lang="nl-NL" sz="844" dirty="0"/>
                <a:t> NOK, </a:t>
              </a:r>
              <a:r>
                <a:rPr lang="nl-NL" sz="844" dirty="0" err="1"/>
                <a:t>then</a:t>
              </a:r>
              <a:r>
                <a:rPr lang="nl-NL" sz="844" dirty="0"/>
                <a:t> </a:t>
              </a:r>
              <a:r>
                <a:rPr lang="nl-NL" sz="844" dirty="0" err="1"/>
                <a:t>done</a:t>
              </a:r>
              <a:endParaRPr lang="en-US" sz="844" dirty="0" err="1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8961578" y="5983322"/>
              <a:ext cx="1808077" cy="80089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844" dirty="0"/>
                <a:t>Translate Tweet</a:t>
              </a:r>
              <a:endParaRPr lang="en-US" sz="844" dirty="0"/>
            </a:p>
          </p:txBody>
        </p:sp>
        <p:cxnSp>
          <p:nvCxnSpPr>
            <p:cNvPr id="16" name="Straight Arrow Connector 15"/>
            <p:cNvCxnSpPr>
              <a:stCxn id="5" idx="3"/>
              <a:endCxn id="15" idx="1"/>
            </p:cNvCxnSpPr>
            <p:nvPr/>
          </p:nvCxnSpPr>
          <p:spPr>
            <a:xfrm flipV="1">
              <a:off x="8227860" y="6383771"/>
              <a:ext cx="733718" cy="5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CDFDF4-4313-4586-A27D-09B89BEF9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6163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377" y="1354271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5361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28485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loud 79"/>
          <p:cNvSpPr/>
          <p:nvPr/>
        </p:nvSpPr>
        <p:spPr>
          <a:xfrm>
            <a:off x="1681807" y="1868723"/>
            <a:ext cx="1574540" cy="543467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79" name="Cloud 78"/>
          <p:cNvSpPr/>
          <p:nvPr/>
        </p:nvSpPr>
        <p:spPr>
          <a:xfrm>
            <a:off x="249131" y="1424041"/>
            <a:ext cx="996523" cy="543467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Choreographed</a:t>
            </a:r>
            <a:r>
              <a:rPr lang="nl-NL" dirty="0"/>
              <a:t> workflow</a:t>
            </a:r>
            <a:endParaRPr lang="en-US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85" y="1485660"/>
            <a:ext cx="479430" cy="39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ogo iftt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763" y="1829208"/>
            <a:ext cx="1381703" cy="62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>
          <a:xfrm>
            <a:off x="924194" y="1743993"/>
            <a:ext cx="1086732" cy="227030"/>
          </a:xfrm>
          <a:custGeom>
            <a:avLst/>
            <a:gdLst>
              <a:gd name="connsiteX0" fmla="*/ 0 w 1264920"/>
              <a:gd name="connsiteY0" fmla="*/ 0 h 320040"/>
              <a:gd name="connsiteX1" fmla="*/ 792480 w 1264920"/>
              <a:gd name="connsiteY1" fmla="*/ 60960 h 320040"/>
              <a:gd name="connsiteX2" fmla="*/ 1264920 w 1264920"/>
              <a:gd name="connsiteY2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920" h="320040">
                <a:moveTo>
                  <a:pt x="0" y="0"/>
                </a:moveTo>
                <a:cubicBezTo>
                  <a:pt x="290830" y="3810"/>
                  <a:pt x="581660" y="7620"/>
                  <a:pt x="792480" y="60960"/>
                </a:cubicBezTo>
                <a:cubicBezTo>
                  <a:pt x="1003300" y="114300"/>
                  <a:pt x="1264920" y="320040"/>
                  <a:pt x="1264920" y="3200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7" name="Rectangular Callout 6"/>
          <p:cNvSpPr/>
          <p:nvPr/>
        </p:nvSpPr>
        <p:spPr>
          <a:xfrm>
            <a:off x="1406383" y="1398425"/>
            <a:ext cx="763465" cy="208948"/>
          </a:xfrm>
          <a:prstGeom prst="wedgeRectCallout">
            <a:avLst>
              <a:gd name="adj1" fmla="val -48740"/>
              <a:gd name="adj2" fmla="val 12019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5" dirty="0"/>
              <a:t>#hashtag</a:t>
            </a:r>
            <a:endParaRPr lang="en-US" sz="1055" dirty="0"/>
          </a:p>
        </p:txBody>
      </p:sp>
      <p:sp>
        <p:nvSpPr>
          <p:cNvPr id="9" name="Rectangle 8"/>
          <p:cNvSpPr/>
          <p:nvPr/>
        </p:nvSpPr>
        <p:spPr>
          <a:xfrm>
            <a:off x="643989" y="4046443"/>
            <a:ext cx="8202385" cy="4018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12" dirty="0"/>
              <a:t>Microservices Platform</a:t>
            </a:r>
            <a:endParaRPr lang="en-US" sz="712" dirty="0"/>
          </a:p>
        </p:txBody>
      </p:sp>
      <p:sp>
        <p:nvSpPr>
          <p:cNvPr id="12" name="Rounded Rectangle 11"/>
          <p:cNvSpPr/>
          <p:nvPr/>
        </p:nvSpPr>
        <p:spPr>
          <a:xfrm>
            <a:off x="2820632" y="3359948"/>
            <a:ext cx="345568" cy="554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3" name="Rounded Rectangle 12"/>
          <p:cNvSpPr/>
          <p:nvPr/>
        </p:nvSpPr>
        <p:spPr>
          <a:xfrm>
            <a:off x="2820632" y="3359948"/>
            <a:ext cx="345568" cy="152693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7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803262" y="3347593"/>
            <a:ext cx="345568" cy="554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20" name="Rounded Rectangle 19"/>
          <p:cNvSpPr/>
          <p:nvPr/>
        </p:nvSpPr>
        <p:spPr>
          <a:xfrm>
            <a:off x="803262" y="3347593"/>
            <a:ext cx="345568" cy="152693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7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8082326" y="3105345"/>
            <a:ext cx="715246" cy="299359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nl-NL" sz="738" dirty="0">
              <a:solidFill>
                <a:schemeClr val="tx2"/>
              </a:solidFill>
            </a:endParaRPr>
          </a:p>
          <a:p>
            <a:pPr algn="r"/>
            <a:endParaRPr lang="nl-NL" sz="738" dirty="0">
              <a:solidFill>
                <a:schemeClr val="tx2"/>
              </a:solidFill>
            </a:endParaRPr>
          </a:p>
          <a:p>
            <a:pPr algn="r"/>
            <a:endParaRPr lang="nl-NL" sz="738" dirty="0">
              <a:solidFill>
                <a:schemeClr val="tx2"/>
              </a:solidFill>
            </a:endParaRPr>
          </a:p>
          <a:p>
            <a:pPr algn="r"/>
            <a:r>
              <a:rPr lang="nl-NL" sz="738" dirty="0">
                <a:solidFill>
                  <a:schemeClr val="tx2"/>
                </a:solidFill>
              </a:rPr>
              <a:t>Event Bus</a:t>
            </a:r>
            <a:br>
              <a:rPr lang="nl-NL" sz="738" dirty="0">
                <a:solidFill>
                  <a:schemeClr val="tx2"/>
                </a:solidFill>
              </a:rPr>
            </a:br>
            <a:endParaRPr lang="en-US" sz="738" dirty="0">
              <a:solidFill>
                <a:schemeClr val="tx2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6454538" y="3410586"/>
            <a:ext cx="699173" cy="554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56" name="Rounded Rectangle 55"/>
          <p:cNvSpPr/>
          <p:nvPr/>
        </p:nvSpPr>
        <p:spPr>
          <a:xfrm>
            <a:off x="6808143" y="3410586"/>
            <a:ext cx="345568" cy="152693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7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6454538" y="3410586"/>
            <a:ext cx="345568" cy="1526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44" b="1" dirty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844" b="1" dirty="0">
              <a:solidFill>
                <a:schemeClr val="bg2">
                  <a:lumMod val="95000"/>
                </a:schemeClr>
              </a:solidFill>
            </a:endParaRPr>
          </a:p>
        </p:txBody>
      </p:sp>
      <p:pic>
        <p:nvPicPr>
          <p:cNvPr id="60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988" y="3099455"/>
            <a:ext cx="454584" cy="23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48" name="Straight Connector 2047"/>
          <p:cNvCxnSpPr/>
          <p:nvPr/>
        </p:nvCxnSpPr>
        <p:spPr>
          <a:xfrm>
            <a:off x="718100" y="2579787"/>
            <a:ext cx="8202386" cy="4018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7974894" y="2597524"/>
            <a:ext cx="702436" cy="201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712" dirty="0"/>
              <a:t>On </a:t>
            </a:r>
            <a:r>
              <a:rPr lang="nl-NL" sz="712" dirty="0" err="1"/>
              <a:t>premises</a:t>
            </a:r>
            <a:endParaRPr lang="en-US" sz="712" dirty="0" err="1"/>
          </a:p>
        </p:txBody>
      </p:sp>
      <p:sp>
        <p:nvSpPr>
          <p:cNvPr id="67" name="Rectangular Callout 66"/>
          <p:cNvSpPr/>
          <p:nvPr/>
        </p:nvSpPr>
        <p:spPr>
          <a:xfrm>
            <a:off x="6782942" y="2959997"/>
            <a:ext cx="866106" cy="341550"/>
          </a:xfrm>
          <a:prstGeom prst="wedgeRectCallout">
            <a:avLst>
              <a:gd name="adj1" fmla="val -40330"/>
              <a:gd name="adj2" fmla="val 81324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b="1" dirty="0" err="1"/>
              <a:t>TweetBoard</a:t>
            </a:r>
            <a:endParaRPr lang="en-US" sz="900" b="1" dirty="0"/>
          </a:p>
        </p:txBody>
      </p:sp>
      <p:sp>
        <p:nvSpPr>
          <p:cNvPr id="68" name="Rectangular Callout 67"/>
          <p:cNvSpPr/>
          <p:nvPr/>
        </p:nvSpPr>
        <p:spPr>
          <a:xfrm>
            <a:off x="3413321" y="3359948"/>
            <a:ext cx="638900" cy="341550"/>
          </a:xfrm>
          <a:prstGeom prst="wedgeRectCallout">
            <a:avLst>
              <a:gd name="adj1" fmla="val -99449"/>
              <a:gd name="adj2" fmla="val 17793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44" b="1" dirty="0" err="1"/>
              <a:t>Validate</a:t>
            </a:r>
            <a:br>
              <a:rPr lang="nl-NL" sz="844" b="1" dirty="0"/>
            </a:br>
            <a:r>
              <a:rPr lang="nl-NL" sz="844" b="1" dirty="0"/>
              <a:t>Tweet</a:t>
            </a:r>
            <a:endParaRPr lang="en-US" sz="844" b="1" dirty="0"/>
          </a:p>
        </p:txBody>
      </p:sp>
      <p:sp>
        <p:nvSpPr>
          <p:cNvPr id="71" name="Lightning Bolt 70"/>
          <p:cNvSpPr/>
          <p:nvPr/>
        </p:nvSpPr>
        <p:spPr>
          <a:xfrm>
            <a:off x="7993724" y="2976802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72" name="Right Arrow 71"/>
          <p:cNvSpPr/>
          <p:nvPr/>
        </p:nvSpPr>
        <p:spPr>
          <a:xfrm>
            <a:off x="7934378" y="3087303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77" name="Rectangular Callout 76"/>
          <p:cNvSpPr/>
          <p:nvPr/>
        </p:nvSpPr>
        <p:spPr>
          <a:xfrm>
            <a:off x="1251064" y="2828780"/>
            <a:ext cx="638900" cy="341550"/>
          </a:xfrm>
          <a:prstGeom prst="wedgeRectCallout">
            <a:avLst>
              <a:gd name="adj1" fmla="val -70518"/>
              <a:gd name="adj2" fmla="val 189559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38" dirty="0"/>
              <a:t>Tweet</a:t>
            </a:r>
            <a:br>
              <a:rPr lang="nl-NL" sz="738" dirty="0"/>
            </a:br>
            <a:r>
              <a:rPr lang="nl-NL" sz="738" dirty="0"/>
              <a:t>Receiver</a:t>
            </a:r>
            <a:endParaRPr lang="en-US" sz="738" dirty="0"/>
          </a:p>
        </p:txBody>
      </p:sp>
      <p:sp>
        <p:nvSpPr>
          <p:cNvPr id="85" name="Rounded Rectangle 84"/>
          <p:cNvSpPr/>
          <p:nvPr/>
        </p:nvSpPr>
        <p:spPr>
          <a:xfrm>
            <a:off x="4365814" y="3359948"/>
            <a:ext cx="345568" cy="554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86" name="Rounded Rectangle 85"/>
          <p:cNvSpPr/>
          <p:nvPr/>
        </p:nvSpPr>
        <p:spPr>
          <a:xfrm>
            <a:off x="4365814" y="3359948"/>
            <a:ext cx="345568" cy="152693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7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9" name="Rectangular Callout 88"/>
          <p:cNvSpPr/>
          <p:nvPr/>
        </p:nvSpPr>
        <p:spPr>
          <a:xfrm>
            <a:off x="4726365" y="2876840"/>
            <a:ext cx="638900" cy="341550"/>
          </a:xfrm>
          <a:prstGeom prst="wedgeRectCallout">
            <a:avLst>
              <a:gd name="adj1" fmla="val -67965"/>
              <a:gd name="adj2" fmla="val 115173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44" b="1" dirty="0" err="1"/>
              <a:t>Enrich</a:t>
            </a:r>
            <a:br>
              <a:rPr lang="nl-NL" sz="844" b="1" dirty="0"/>
            </a:br>
            <a:r>
              <a:rPr lang="nl-NL" sz="844" b="1" dirty="0"/>
              <a:t>Tweet</a:t>
            </a:r>
            <a:endParaRPr lang="en-US" sz="844" b="1" dirty="0"/>
          </a:p>
        </p:txBody>
      </p:sp>
      <p:sp>
        <p:nvSpPr>
          <p:cNvPr id="96" name="Rounded Rectangle 95"/>
          <p:cNvSpPr/>
          <p:nvPr/>
        </p:nvSpPr>
        <p:spPr>
          <a:xfrm>
            <a:off x="1785502" y="3352916"/>
            <a:ext cx="345568" cy="554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98" name="Lightning Bolt 97"/>
          <p:cNvSpPr/>
          <p:nvPr/>
        </p:nvSpPr>
        <p:spPr>
          <a:xfrm>
            <a:off x="1658928" y="3362051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99" name="Right Arrow 98"/>
          <p:cNvSpPr/>
          <p:nvPr/>
        </p:nvSpPr>
        <p:spPr>
          <a:xfrm>
            <a:off x="1599582" y="3472553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00" name="Lightning Bolt 99"/>
          <p:cNvSpPr/>
          <p:nvPr/>
        </p:nvSpPr>
        <p:spPr>
          <a:xfrm>
            <a:off x="1957885" y="3694467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01" name="Right Arrow 100"/>
          <p:cNvSpPr/>
          <p:nvPr/>
        </p:nvSpPr>
        <p:spPr>
          <a:xfrm>
            <a:off x="2119943" y="3715363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02" name="Rectangular Callout 101"/>
          <p:cNvSpPr/>
          <p:nvPr/>
        </p:nvSpPr>
        <p:spPr>
          <a:xfrm>
            <a:off x="2081275" y="2950225"/>
            <a:ext cx="638900" cy="341550"/>
          </a:xfrm>
          <a:prstGeom prst="wedgeRectCallout">
            <a:avLst>
              <a:gd name="adj1" fmla="val -65487"/>
              <a:gd name="adj2" fmla="val 107205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00" b="1" dirty="0"/>
              <a:t>Workflow </a:t>
            </a:r>
            <a:r>
              <a:rPr lang="nl-NL" sz="700" b="1" dirty="0" err="1"/>
              <a:t>Launcher</a:t>
            </a:r>
            <a:endParaRPr lang="en-US" sz="700" b="1" dirty="0"/>
          </a:p>
        </p:txBody>
      </p:sp>
      <p:sp>
        <p:nvSpPr>
          <p:cNvPr id="103" name="Lightning Bolt 102"/>
          <p:cNvSpPr/>
          <p:nvPr/>
        </p:nvSpPr>
        <p:spPr>
          <a:xfrm>
            <a:off x="1009367" y="3655847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04" name="Right Arrow 103"/>
          <p:cNvSpPr/>
          <p:nvPr/>
        </p:nvSpPr>
        <p:spPr>
          <a:xfrm>
            <a:off x="1171425" y="3676743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grpSp>
        <p:nvGrpSpPr>
          <p:cNvPr id="3" name="Group 2"/>
          <p:cNvGrpSpPr/>
          <p:nvPr/>
        </p:nvGrpSpPr>
        <p:grpSpPr>
          <a:xfrm>
            <a:off x="1647740" y="1814770"/>
            <a:ext cx="280750" cy="287117"/>
            <a:chOff x="5167295" y="2165209"/>
            <a:chExt cx="532402" cy="544476"/>
          </a:xfrm>
        </p:grpSpPr>
        <p:sp>
          <p:nvSpPr>
            <p:cNvPr id="81" name="Lightning Bolt 80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2"/>
            </a:p>
          </p:txBody>
        </p:sp>
        <p:sp>
          <p:nvSpPr>
            <p:cNvPr id="82" name="Right Arrow 81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2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84644" y="3248236"/>
            <a:ext cx="280750" cy="287117"/>
            <a:chOff x="5167295" y="2165209"/>
            <a:chExt cx="532402" cy="544476"/>
          </a:xfrm>
        </p:grpSpPr>
        <p:sp>
          <p:nvSpPr>
            <p:cNvPr id="94" name="Lightning Bolt 93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2"/>
            </a:p>
          </p:txBody>
        </p:sp>
        <p:sp>
          <p:nvSpPr>
            <p:cNvPr id="95" name="Right Arrow 94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12"/>
            </a:p>
          </p:txBody>
        </p:sp>
      </p:grpSp>
      <p:sp>
        <p:nvSpPr>
          <p:cNvPr id="59" name="Rounded Rectangle 58"/>
          <p:cNvSpPr/>
          <p:nvPr/>
        </p:nvSpPr>
        <p:spPr>
          <a:xfrm>
            <a:off x="8082326" y="3542182"/>
            <a:ext cx="715246" cy="343706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33" dirty="0">
                <a:solidFill>
                  <a:schemeClr val="tx2"/>
                </a:solidFill>
              </a:rPr>
              <a:t>Cache</a:t>
            </a:r>
            <a:endParaRPr lang="en-US" sz="633" dirty="0">
              <a:solidFill>
                <a:schemeClr val="tx2"/>
              </a:solidFill>
            </a:endParaRPr>
          </a:p>
        </p:txBody>
      </p:sp>
      <p:pic>
        <p:nvPicPr>
          <p:cNvPr id="63" name="Picture 2" descr="redis-logo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3737" y="3630730"/>
            <a:ext cx="310594" cy="262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Freeform 75"/>
          <p:cNvSpPr/>
          <p:nvPr/>
        </p:nvSpPr>
        <p:spPr>
          <a:xfrm flipV="1">
            <a:off x="7011064" y="3569447"/>
            <a:ext cx="1174933" cy="97311"/>
          </a:xfrm>
          <a:custGeom>
            <a:avLst/>
            <a:gdLst>
              <a:gd name="connsiteX0" fmla="*/ 0 w 1310640"/>
              <a:gd name="connsiteY0" fmla="*/ 473090 h 473090"/>
              <a:gd name="connsiteX1" fmla="*/ 853440 w 1310640"/>
              <a:gd name="connsiteY1" fmla="*/ 46370 h 473090"/>
              <a:gd name="connsiteX2" fmla="*/ 1310640 w 1310640"/>
              <a:gd name="connsiteY2" fmla="*/ 31130 h 47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640" h="473090">
                <a:moveTo>
                  <a:pt x="0" y="473090"/>
                </a:moveTo>
                <a:cubicBezTo>
                  <a:pt x="317500" y="296560"/>
                  <a:pt x="635000" y="120030"/>
                  <a:pt x="853440" y="46370"/>
                </a:cubicBezTo>
                <a:cubicBezTo>
                  <a:pt x="1071880" y="-27290"/>
                  <a:pt x="1191260" y="1920"/>
                  <a:pt x="1310640" y="3113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7D6024D-0FD1-400D-83F5-6B95DE93C78A}"/>
              </a:ext>
            </a:extLst>
          </p:cNvPr>
          <p:cNvSpPr/>
          <p:nvPr/>
        </p:nvSpPr>
        <p:spPr>
          <a:xfrm>
            <a:off x="785845" y="2268204"/>
            <a:ext cx="1591595" cy="1079907"/>
          </a:xfrm>
          <a:custGeom>
            <a:avLst/>
            <a:gdLst>
              <a:gd name="connsiteX0" fmla="*/ 1591595 w 1591595"/>
              <a:gd name="connsiteY0" fmla="*/ 17796 h 1079907"/>
              <a:gd name="connsiteX1" fmla="*/ 135589 w 1591595"/>
              <a:gd name="connsiteY1" fmla="*/ 144405 h 1079907"/>
              <a:gd name="connsiteX2" fmla="*/ 149657 w 1591595"/>
              <a:gd name="connsiteY2" fmla="*/ 1079907 h 1079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1595" h="1079907">
                <a:moveTo>
                  <a:pt x="1591595" y="17796"/>
                </a:moveTo>
                <a:cubicBezTo>
                  <a:pt x="983753" y="-7409"/>
                  <a:pt x="375912" y="-32614"/>
                  <a:pt x="135589" y="144405"/>
                </a:cubicBezTo>
                <a:cubicBezTo>
                  <a:pt x="-104734" y="321424"/>
                  <a:pt x="22461" y="700665"/>
                  <a:pt x="149657" y="1079907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712"/>
          </a:p>
        </p:txBody>
      </p:sp>
      <p:sp>
        <p:nvSpPr>
          <p:cNvPr id="47" name="Lightning Bolt 46">
            <a:extLst>
              <a:ext uri="{FF2B5EF4-FFF2-40B4-BE49-F238E27FC236}">
                <a16:creationId xmlns:a16="http://schemas.microsoft.com/office/drawing/2014/main" id="{ABCAF9AD-FECA-487D-9E94-95C6BEFD1B23}"/>
              </a:ext>
            </a:extLst>
          </p:cNvPr>
          <p:cNvSpPr/>
          <p:nvPr/>
        </p:nvSpPr>
        <p:spPr>
          <a:xfrm>
            <a:off x="2589953" y="3538460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48" name="Right Arrow 100">
            <a:extLst>
              <a:ext uri="{FF2B5EF4-FFF2-40B4-BE49-F238E27FC236}">
                <a16:creationId xmlns:a16="http://schemas.microsoft.com/office/drawing/2014/main" id="{7065C72D-8D40-4D98-94F9-23C9F412E8C3}"/>
              </a:ext>
            </a:extLst>
          </p:cNvPr>
          <p:cNvSpPr/>
          <p:nvPr/>
        </p:nvSpPr>
        <p:spPr>
          <a:xfrm>
            <a:off x="2752011" y="3559356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49" name="Lightning Bolt 48">
            <a:extLst>
              <a:ext uri="{FF2B5EF4-FFF2-40B4-BE49-F238E27FC236}">
                <a16:creationId xmlns:a16="http://schemas.microsoft.com/office/drawing/2014/main" id="{3F4CB57E-727E-46DA-9FCD-385806C173BD}"/>
              </a:ext>
            </a:extLst>
          </p:cNvPr>
          <p:cNvSpPr/>
          <p:nvPr/>
        </p:nvSpPr>
        <p:spPr>
          <a:xfrm>
            <a:off x="3034943" y="3702028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50" name="Right Arrow 100">
            <a:extLst>
              <a:ext uri="{FF2B5EF4-FFF2-40B4-BE49-F238E27FC236}">
                <a16:creationId xmlns:a16="http://schemas.microsoft.com/office/drawing/2014/main" id="{CBF7D145-A0C4-4735-978A-B6C97C1FAD15}"/>
              </a:ext>
            </a:extLst>
          </p:cNvPr>
          <p:cNvSpPr/>
          <p:nvPr/>
        </p:nvSpPr>
        <p:spPr>
          <a:xfrm>
            <a:off x="3197001" y="3722924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51" name="Lightning Bolt 50">
            <a:extLst>
              <a:ext uri="{FF2B5EF4-FFF2-40B4-BE49-F238E27FC236}">
                <a16:creationId xmlns:a16="http://schemas.microsoft.com/office/drawing/2014/main" id="{A69B2739-75EB-4DED-AFB1-A039E6A2A260}"/>
              </a:ext>
            </a:extLst>
          </p:cNvPr>
          <p:cNvSpPr/>
          <p:nvPr/>
        </p:nvSpPr>
        <p:spPr>
          <a:xfrm>
            <a:off x="4147158" y="3483431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52" name="Right Arrow 100">
            <a:extLst>
              <a:ext uri="{FF2B5EF4-FFF2-40B4-BE49-F238E27FC236}">
                <a16:creationId xmlns:a16="http://schemas.microsoft.com/office/drawing/2014/main" id="{75AB2D2E-D7A3-4209-A903-9AAD67C756B8}"/>
              </a:ext>
            </a:extLst>
          </p:cNvPr>
          <p:cNvSpPr/>
          <p:nvPr/>
        </p:nvSpPr>
        <p:spPr>
          <a:xfrm>
            <a:off x="4309216" y="3504327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53" name="Lightning Bolt 52">
            <a:extLst>
              <a:ext uri="{FF2B5EF4-FFF2-40B4-BE49-F238E27FC236}">
                <a16:creationId xmlns:a16="http://schemas.microsoft.com/office/drawing/2014/main" id="{D9118901-606A-4389-9A51-1E33AE103195}"/>
              </a:ext>
            </a:extLst>
          </p:cNvPr>
          <p:cNvSpPr/>
          <p:nvPr/>
        </p:nvSpPr>
        <p:spPr>
          <a:xfrm>
            <a:off x="4645666" y="3549760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54" name="Right Arrow 100">
            <a:extLst>
              <a:ext uri="{FF2B5EF4-FFF2-40B4-BE49-F238E27FC236}">
                <a16:creationId xmlns:a16="http://schemas.microsoft.com/office/drawing/2014/main" id="{1ADD9073-1EA6-4FFD-803E-AEC8758891E9}"/>
              </a:ext>
            </a:extLst>
          </p:cNvPr>
          <p:cNvSpPr/>
          <p:nvPr/>
        </p:nvSpPr>
        <p:spPr>
          <a:xfrm>
            <a:off x="4807724" y="3570656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58" name="Lightning Bolt 57">
            <a:extLst>
              <a:ext uri="{FF2B5EF4-FFF2-40B4-BE49-F238E27FC236}">
                <a16:creationId xmlns:a16="http://schemas.microsoft.com/office/drawing/2014/main" id="{A39DBB65-C90D-4863-A0C2-2AAF9A959823}"/>
              </a:ext>
            </a:extLst>
          </p:cNvPr>
          <p:cNvSpPr/>
          <p:nvPr/>
        </p:nvSpPr>
        <p:spPr>
          <a:xfrm>
            <a:off x="6243894" y="3619816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61" name="Right Arrow 100">
            <a:extLst>
              <a:ext uri="{FF2B5EF4-FFF2-40B4-BE49-F238E27FC236}">
                <a16:creationId xmlns:a16="http://schemas.microsoft.com/office/drawing/2014/main" id="{97EEAE39-2A28-4BCF-97E9-9A3CF3210A8A}"/>
              </a:ext>
            </a:extLst>
          </p:cNvPr>
          <p:cNvSpPr/>
          <p:nvPr/>
        </p:nvSpPr>
        <p:spPr>
          <a:xfrm>
            <a:off x="6405952" y="3640712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62" name="Cloud 61">
            <a:extLst>
              <a:ext uri="{FF2B5EF4-FFF2-40B4-BE49-F238E27FC236}">
                <a16:creationId xmlns:a16="http://schemas.microsoft.com/office/drawing/2014/main" id="{E12E327B-B276-42DC-933F-C5CC7EDB2DE2}"/>
              </a:ext>
            </a:extLst>
          </p:cNvPr>
          <p:cNvSpPr/>
          <p:nvPr/>
        </p:nvSpPr>
        <p:spPr>
          <a:xfrm>
            <a:off x="4572000" y="1906229"/>
            <a:ext cx="996523" cy="543467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49E2F60E-1263-43ED-8A9D-397C3A760ED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34362" y="1944323"/>
            <a:ext cx="491345" cy="505712"/>
          </a:xfrm>
          <a:prstGeom prst="rect">
            <a:avLst/>
          </a:prstGeom>
        </p:spPr>
      </p:pic>
      <p:sp>
        <p:nvSpPr>
          <p:cNvPr id="69" name="Right Arrow 83">
            <a:extLst>
              <a:ext uri="{FF2B5EF4-FFF2-40B4-BE49-F238E27FC236}">
                <a16:creationId xmlns:a16="http://schemas.microsoft.com/office/drawing/2014/main" id="{D967208A-43D0-4F95-8813-3E55B73B1604}"/>
              </a:ext>
            </a:extLst>
          </p:cNvPr>
          <p:cNvSpPr/>
          <p:nvPr/>
        </p:nvSpPr>
        <p:spPr>
          <a:xfrm>
            <a:off x="5026947" y="3481316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70" name="Rounded Rectangle 84">
            <a:extLst>
              <a:ext uri="{FF2B5EF4-FFF2-40B4-BE49-F238E27FC236}">
                <a16:creationId xmlns:a16="http://schemas.microsoft.com/office/drawing/2014/main" id="{B5900A5A-89BA-4C9D-9568-6DAE4EA4A5A2}"/>
              </a:ext>
            </a:extLst>
          </p:cNvPr>
          <p:cNvSpPr/>
          <p:nvPr/>
        </p:nvSpPr>
        <p:spPr>
          <a:xfrm>
            <a:off x="5212867" y="3361679"/>
            <a:ext cx="345568" cy="554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73" name="Rounded Rectangle 85">
            <a:extLst>
              <a:ext uri="{FF2B5EF4-FFF2-40B4-BE49-F238E27FC236}">
                <a16:creationId xmlns:a16="http://schemas.microsoft.com/office/drawing/2014/main" id="{4B6D9735-4924-474D-8197-E8B17FD46088}"/>
              </a:ext>
            </a:extLst>
          </p:cNvPr>
          <p:cNvSpPr/>
          <p:nvPr/>
        </p:nvSpPr>
        <p:spPr>
          <a:xfrm>
            <a:off x="5212867" y="3361679"/>
            <a:ext cx="345568" cy="152693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44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844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74" name="Rectangular Callout 87">
            <a:extLst>
              <a:ext uri="{FF2B5EF4-FFF2-40B4-BE49-F238E27FC236}">
                <a16:creationId xmlns:a16="http://schemas.microsoft.com/office/drawing/2014/main" id="{F499DD65-0C71-4601-B0FF-296A552FF106}"/>
              </a:ext>
            </a:extLst>
          </p:cNvPr>
          <p:cNvSpPr/>
          <p:nvPr/>
        </p:nvSpPr>
        <p:spPr>
          <a:xfrm>
            <a:off x="5766262" y="2714361"/>
            <a:ext cx="758381" cy="341550"/>
          </a:xfrm>
          <a:prstGeom prst="wedgeRectCallout">
            <a:avLst>
              <a:gd name="adj1" fmla="val -81295"/>
              <a:gd name="adj2" fmla="val 198561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44" b="1" dirty="0"/>
              <a:t>Translate</a:t>
            </a:r>
            <a:br>
              <a:rPr lang="nl-NL" sz="844" b="1" dirty="0"/>
            </a:br>
            <a:r>
              <a:rPr lang="nl-NL" sz="844" b="1" dirty="0"/>
              <a:t>Tweet</a:t>
            </a:r>
            <a:endParaRPr lang="en-US" sz="844" b="1" dirty="0"/>
          </a:p>
        </p:txBody>
      </p:sp>
      <p:sp>
        <p:nvSpPr>
          <p:cNvPr id="75" name="Lightning Bolt 74">
            <a:extLst>
              <a:ext uri="{FF2B5EF4-FFF2-40B4-BE49-F238E27FC236}">
                <a16:creationId xmlns:a16="http://schemas.microsoft.com/office/drawing/2014/main" id="{9DA5C5AE-7AB9-46B4-83D8-D74F4805788C}"/>
              </a:ext>
            </a:extLst>
          </p:cNvPr>
          <p:cNvSpPr/>
          <p:nvPr/>
        </p:nvSpPr>
        <p:spPr>
          <a:xfrm>
            <a:off x="5374864" y="3723034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78" name="Right Arrow 91">
            <a:extLst>
              <a:ext uri="{FF2B5EF4-FFF2-40B4-BE49-F238E27FC236}">
                <a16:creationId xmlns:a16="http://schemas.microsoft.com/office/drawing/2014/main" id="{7234DD95-50DB-47A1-96DE-E3A893695936}"/>
              </a:ext>
            </a:extLst>
          </p:cNvPr>
          <p:cNvSpPr/>
          <p:nvPr/>
        </p:nvSpPr>
        <p:spPr>
          <a:xfrm>
            <a:off x="5536922" y="3743930"/>
            <a:ext cx="118691" cy="1226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84" name="Lightning Bolt 83">
            <a:extLst>
              <a:ext uri="{FF2B5EF4-FFF2-40B4-BE49-F238E27FC236}">
                <a16:creationId xmlns:a16="http://schemas.microsoft.com/office/drawing/2014/main" id="{B19DA3E4-3F91-4827-8E28-026D43DB93A9}"/>
              </a:ext>
            </a:extLst>
          </p:cNvPr>
          <p:cNvSpPr/>
          <p:nvPr/>
        </p:nvSpPr>
        <p:spPr>
          <a:xfrm>
            <a:off x="5086293" y="3370814"/>
            <a:ext cx="221404" cy="28711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87" name="Rounded Rectangle 96">
            <a:extLst>
              <a:ext uri="{FF2B5EF4-FFF2-40B4-BE49-F238E27FC236}">
                <a16:creationId xmlns:a16="http://schemas.microsoft.com/office/drawing/2014/main" id="{66BC3FDC-8F26-4192-9834-ED87DD34105B}"/>
              </a:ext>
            </a:extLst>
          </p:cNvPr>
          <p:cNvSpPr/>
          <p:nvPr/>
        </p:nvSpPr>
        <p:spPr>
          <a:xfrm>
            <a:off x="5212867" y="3361679"/>
            <a:ext cx="345568" cy="152693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7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0B60EDBD-7081-4CE9-9440-9DDFA33CD8F7}"/>
              </a:ext>
            </a:extLst>
          </p:cNvPr>
          <p:cNvSpPr/>
          <p:nvPr/>
        </p:nvSpPr>
        <p:spPr>
          <a:xfrm>
            <a:off x="5291528" y="2450892"/>
            <a:ext cx="596974" cy="1181518"/>
          </a:xfrm>
          <a:custGeom>
            <a:avLst/>
            <a:gdLst>
              <a:gd name="connsiteX0" fmla="*/ 232347 w 596974"/>
              <a:gd name="connsiteY0" fmla="*/ 1131757 h 1181518"/>
              <a:gd name="connsiteX1" fmla="*/ 592111 w 596974"/>
              <a:gd name="connsiteY1" fmla="*/ 1049311 h 1181518"/>
              <a:gd name="connsiteX2" fmla="*/ 0 w 596974"/>
              <a:gd name="connsiteY2" fmla="*/ 0 h 1181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6974" h="1181518">
                <a:moveTo>
                  <a:pt x="232347" y="1131757"/>
                </a:moveTo>
                <a:cubicBezTo>
                  <a:pt x="431591" y="1184847"/>
                  <a:pt x="630836" y="1237937"/>
                  <a:pt x="592111" y="1049311"/>
                </a:cubicBezTo>
                <a:cubicBezTo>
                  <a:pt x="553387" y="860685"/>
                  <a:pt x="276693" y="430342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3213F2F-56BA-4940-A437-A228D2E1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49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9" grpId="0" animBg="1"/>
      <p:bldP spid="70" grpId="0" animBg="1"/>
      <p:bldP spid="73" grpId="0" animBg="1"/>
      <p:bldP spid="74" grpId="0" animBg="1"/>
      <p:bldP spid="75" grpId="0" animBg="1"/>
      <p:bldP spid="78" grpId="0" animBg="1"/>
      <p:bldP spid="84" grpId="0" animBg="1"/>
      <p:bldP spid="87" grpId="0" animBg="1"/>
      <p:bldP spid="2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Modified workflow template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5F0A4-22BB-4B41-BF47-AB677776F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C:\Users\lucas_j\AppData\Local\Temp\SNAGHTMLf8550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606" y="818794"/>
            <a:ext cx="5889928" cy="2744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515606" y="2038329"/>
            <a:ext cx="345568" cy="554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7" name="Rounded Rectangle 6"/>
          <p:cNvSpPr/>
          <p:nvPr/>
        </p:nvSpPr>
        <p:spPr>
          <a:xfrm>
            <a:off x="515606" y="2038329"/>
            <a:ext cx="345568" cy="152693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44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844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" name="Rectangular Callout 7"/>
          <p:cNvSpPr/>
          <p:nvPr/>
        </p:nvSpPr>
        <p:spPr>
          <a:xfrm>
            <a:off x="92378" y="2452208"/>
            <a:ext cx="768795" cy="341550"/>
          </a:xfrm>
          <a:prstGeom prst="wedgeRectCallout">
            <a:avLst>
              <a:gd name="adj1" fmla="val 32087"/>
              <a:gd name="adj2" fmla="val -87081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44" b="1" dirty="0"/>
              <a:t>Translate</a:t>
            </a:r>
            <a:br>
              <a:rPr lang="nl-NL" sz="844" b="1" dirty="0"/>
            </a:br>
            <a:r>
              <a:rPr lang="nl-NL" sz="844" b="1" dirty="0"/>
              <a:t>Tweet</a:t>
            </a:r>
            <a:endParaRPr lang="en-US" sz="844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515606" y="2038329"/>
            <a:ext cx="345568" cy="152693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700" b="1" dirty="0">
              <a:solidFill>
                <a:schemeClr val="bg2">
                  <a:lumMod val="9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48581"/>
          <a:stretch/>
        </p:blipFill>
        <p:spPr>
          <a:xfrm>
            <a:off x="1316915" y="3305956"/>
            <a:ext cx="7675540" cy="1262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Arrow Connector 13"/>
          <p:cNvCxnSpPr/>
          <p:nvPr/>
        </p:nvCxnSpPr>
        <p:spPr>
          <a:xfrm flipH="1" flipV="1">
            <a:off x="3223774" y="2714111"/>
            <a:ext cx="495965" cy="578626"/>
          </a:xfrm>
          <a:prstGeom prst="straightConnector1">
            <a:avLst/>
          </a:prstGeom>
          <a:ln w="381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7376891" y="3451887"/>
            <a:ext cx="699173" cy="55451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7" name="Rounded Rectangle 16"/>
          <p:cNvSpPr/>
          <p:nvPr/>
        </p:nvSpPr>
        <p:spPr>
          <a:xfrm>
            <a:off x="7730496" y="3451887"/>
            <a:ext cx="345568" cy="152693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7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7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7376891" y="3451887"/>
            <a:ext cx="345568" cy="1526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44" b="1" dirty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844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9" name="Rectangular Callout 18"/>
          <p:cNvSpPr/>
          <p:nvPr/>
        </p:nvSpPr>
        <p:spPr>
          <a:xfrm>
            <a:off x="7804834" y="2889876"/>
            <a:ext cx="823560" cy="476121"/>
          </a:xfrm>
          <a:prstGeom prst="wedgeRectCallout">
            <a:avLst>
              <a:gd name="adj1" fmla="val -40330"/>
              <a:gd name="adj2" fmla="val 81324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dirty="0"/>
              <a:t>Tweet</a:t>
            </a:r>
            <a:br>
              <a:rPr lang="nl-NL" sz="1000" dirty="0"/>
            </a:br>
            <a:r>
              <a:rPr lang="nl-NL" sz="1000" dirty="0"/>
              <a:t>Board</a:t>
            </a:r>
            <a:endParaRPr lang="en-US" sz="1000" dirty="0"/>
          </a:p>
        </p:txBody>
      </p:sp>
      <p:sp>
        <p:nvSpPr>
          <p:cNvPr id="15" name="Rectangle 14"/>
          <p:cNvSpPr/>
          <p:nvPr/>
        </p:nvSpPr>
        <p:spPr>
          <a:xfrm>
            <a:off x="1000907" y="1263997"/>
            <a:ext cx="1358894" cy="138812"/>
          </a:xfrm>
          <a:prstGeom prst="rect">
            <a:avLst/>
          </a:prstGeom>
          <a:noFill/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893E3C-A9C4-4975-8341-9508BF903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755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on tweet board including translation</a:t>
            </a:r>
            <a:endParaRPr lang="nl-N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0F0BB6B-8843-477C-9BB7-CC26B7A07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06" y="1154793"/>
            <a:ext cx="4933618" cy="901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04" y="3072690"/>
            <a:ext cx="7798250" cy="1924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956" y="2116111"/>
            <a:ext cx="3593081" cy="896663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 rot="19284611">
            <a:off x="2593588" y="1987277"/>
            <a:ext cx="284930" cy="365295"/>
          </a:xfrm>
          <a:prstGeom prst="down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7" name="Down Arrow 6"/>
          <p:cNvSpPr/>
          <p:nvPr/>
        </p:nvSpPr>
        <p:spPr>
          <a:xfrm rot="1451560">
            <a:off x="6040770" y="2890043"/>
            <a:ext cx="284930" cy="36529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535FF49-C638-4AF2-B138-C271D6AE2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28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26DE6-9908-4609-9912-5A3DD1E60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Hands On Microservices on </a:t>
            </a:r>
            <a:r>
              <a:rPr lang="nl-NL" dirty="0" err="1"/>
              <a:t>Kubernetes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A3963-7FE1-48A1-BD98-0F06D3DF5E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Run </a:t>
            </a:r>
            <a:r>
              <a:rPr lang="nl-NL" dirty="0" err="1"/>
              <a:t>Kafka</a:t>
            </a:r>
            <a:r>
              <a:rPr lang="nl-NL" dirty="0"/>
              <a:t> on </a:t>
            </a:r>
            <a:r>
              <a:rPr lang="nl-NL" dirty="0" err="1"/>
              <a:t>Minikube</a:t>
            </a:r>
            <a:endParaRPr lang="nl-NL" dirty="0"/>
          </a:p>
          <a:p>
            <a:pPr lvl="1"/>
            <a:r>
              <a:rPr lang="nl-NL" dirty="0" err="1"/>
              <a:t>Locally</a:t>
            </a:r>
            <a:r>
              <a:rPr lang="nl-NL" dirty="0"/>
              <a:t> or on </a:t>
            </a:r>
            <a:r>
              <a:rPr lang="nl-NL" dirty="0" err="1"/>
              <a:t>Katacoda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Deploy</a:t>
            </a:r>
            <a:r>
              <a:rPr lang="nl-NL" dirty="0"/>
              <a:t> microservices &amp;</a:t>
            </a:r>
            <a:br>
              <a:rPr lang="nl-NL" dirty="0"/>
            </a:br>
            <a:r>
              <a:rPr lang="nl-NL" dirty="0"/>
              <a:t>workflow </a:t>
            </a:r>
            <a:r>
              <a:rPr lang="nl-NL" dirty="0" err="1"/>
              <a:t>orchestration</a:t>
            </a: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B875B-3D9F-43E7-9BB0-DFC0AA7CF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pic>
        <p:nvPicPr>
          <p:cNvPr id="5" name="Picture 2" descr="Image result for minikube logo">
            <a:extLst>
              <a:ext uri="{FF2B5EF4-FFF2-40B4-BE49-F238E27FC236}">
                <a16:creationId xmlns:a16="http://schemas.microsoft.com/office/drawing/2014/main" id="{56B07861-7557-4E49-A987-E9CC39740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133" y="1259163"/>
            <a:ext cx="3491303" cy="338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kafka logo">
            <a:extLst>
              <a:ext uri="{FF2B5EF4-FFF2-40B4-BE49-F238E27FC236}">
                <a16:creationId xmlns:a16="http://schemas.microsoft.com/office/drawing/2014/main" id="{5AAD64CA-8C9B-494D-83A5-68616B745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64" y="775743"/>
            <a:ext cx="2510039" cy="2510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30006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D17E5-03DB-4EE0-8DE4-98805A4E5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0C59A-5F21-4C24-ABF9-CA39FE220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IT has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enable</a:t>
            </a:r>
            <a:r>
              <a:rPr lang="nl-NL" dirty="0"/>
              <a:t> business </a:t>
            </a:r>
            <a:r>
              <a:rPr lang="nl-NL" dirty="0" err="1"/>
              <a:t>objectives</a:t>
            </a:r>
            <a:endParaRPr lang="nl-NL" dirty="0"/>
          </a:p>
          <a:p>
            <a:pPr lvl="1"/>
            <a:r>
              <a:rPr lang="nl-NL" dirty="0" err="1"/>
              <a:t>Needs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flexible</a:t>
            </a:r>
            <a:endParaRPr lang="nl-NL" dirty="0"/>
          </a:p>
          <a:p>
            <a:r>
              <a:rPr lang="nl-NL" dirty="0"/>
              <a:t>Microservices are a way </a:t>
            </a:r>
            <a:r>
              <a:rPr lang="nl-NL" dirty="0" err="1"/>
              <a:t>to</a:t>
            </a:r>
            <a:r>
              <a:rPr lang="nl-NL" dirty="0"/>
              <a:t> make IT </a:t>
            </a:r>
            <a:r>
              <a:rPr lang="nl-NL" dirty="0" err="1"/>
              <a:t>manageable</a:t>
            </a:r>
            <a:endParaRPr lang="nl-NL" dirty="0"/>
          </a:p>
          <a:p>
            <a:pPr lvl="1"/>
            <a:r>
              <a:rPr lang="nl-NL" dirty="0"/>
              <a:t>Design time (</a:t>
            </a:r>
            <a:r>
              <a:rPr lang="nl-NL" dirty="0" err="1"/>
              <a:t>Dev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Run Time (</a:t>
            </a:r>
            <a:r>
              <a:rPr lang="nl-NL" dirty="0" err="1"/>
              <a:t>Ops</a:t>
            </a:r>
            <a:r>
              <a:rPr lang="nl-NL" dirty="0"/>
              <a:t>)</a:t>
            </a:r>
          </a:p>
          <a:p>
            <a:r>
              <a:rPr lang="nl-NL" dirty="0"/>
              <a:t>Containers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Kubernetes</a:t>
            </a:r>
            <a:r>
              <a:rPr lang="nl-NL" dirty="0"/>
              <a:t> platform </a:t>
            </a:r>
            <a:r>
              <a:rPr lang="nl-NL" dirty="0" err="1"/>
              <a:t>enable</a:t>
            </a:r>
            <a:r>
              <a:rPr lang="nl-NL" dirty="0"/>
              <a:t> </a:t>
            </a:r>
            <a:r>
              <a:rPr lang="nl-NL" dirty="0" err="1"/>
              <a:t>isolated</a:t>
            </a:r>
            <a:r>
              <a:rPr lang="nl-NL" dirty="0"/>
              <a:t> </a:t>
            </a:r>
            <a:r>
              <a:rPr lang="nl-NL" dirty="0" err="1"/>
              <a:t>runtimes</a:t>
            </a:r>
            <a:endParaRPr lang="nl-NL" dirty="0"/>
          </a:p>
          <a:p>
            <a:pPr lvl="1"/>
            <a:r>
              <a:rPr lang="nl-NL" dirty="0" err="1"/>
              <a:t>Automated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delivery, </a:t>
            </a:r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automated</a:t>
            </a:r>
            <a:r>
              <a:rPr lang="nl-NL" dirty="0"/>
              <a:t> recovery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roll</a:t>
            </a:r>
            <a:r>
              <a:rPr lang="nl-NL" dirty="0"/>
              <a:t> out</a:t>
            </a:r>
          </a:p>
          <a:p>
            <a:pPr lvl="1"/>
            <a:r>
              <a:rPr lang="nl-NL" dirty="0" err="1"/>
              <a:t>Increasingly</a:t>
            </a:r>
            <a:r>
              <a:rPr lang="nl-NL" dirty="0"/>
              <a:t> relevant: Cloud Native - </a:t>
            </a:r>
            <a:r>
              <a:rPr lang="nl-NL" dirty="0" err="1"/>
              <a:t>Serverless</a:t>
            </a:r>
            <a:endParaRPr lang="nl-NL" dirty="0"/>
          </a:p>
          <a:p>
            <a:r>
              <a:rPr lang="nl-NL" dirty="0"/>
              <a:t>Events are </a:t>
            </a:r>
            <a:r>
              <a:rPr lang="nl-NL" dirty="0" err="1"/>
              <a:t>essential</a:t>
            </a:r>
            <a:r>
              <a:rPr lang="nl-NL" dirty="0"/>
              <a:t> for </a:t>
            </a:r>
            <a:r>
              <a:rPr lang="nl-NL" dirty="0" err="1"/>
              <a:t>decoupled</a:t>
            </a:r>
            <a:r>
              <a:rPr lang="nl-NL" dirty="0"/>
              <a:t> </a:t>
            </a:r>
            <a:r>
              <a:rPr lang="nl-NL" dirty="0" err="1"/>
              <a:t>interaction</a:t>
            </a:r>
            <a:endParaRPr lang="nl-NL" dirty="0"/>
          </a:p>
          <a:p>
            <a:pPr lvl="1"/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defacto</a:t>
            </a:r>
            <a:r>
              <a:rPr lang="nl-NL" dirty="0"/>
              <a:t> standard event bus platform</a:t>
            </a:r>
          </a:p>
          <a:p>
            <a:r>
              <a:rPr lang="nl-NL" dirty="0" err="1"/>
              <a:t>Workflows</a:t>
            </a:r>
            <a:r>
              <a:rPr lang="nl-NL" dirty="0"/>
              <a:t> </a:t>
            </a:r>
            <a:r>
              <a:rPr lang="nl-NL" dirty="0" err="1"/>
              <a:t>executed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microservices are </a:t>
            </a:r>
            <a:r>
              <a:rPr lang="nl-NL" dirty="0" err="1"/>
              <a:t>governed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workflow slips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events</a:t>
            </a:r>
          </a:p>
          <a:p>
            <a:r>
              <a:rPr lang="nl-NL" dirty="0"/>
              <a:t>Technologies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learn</a:t>
            </a:r>
            <a:r>
              <a:rPr lang="nl-NL" dirty="0"/>
              <a:t> more </a:t>
            </a:r>
            <a:r>
              <a:rPr lang="nl-NL" dirty="0" err="1"/>
              <a:t>about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Docker, </a:t>
            </a:r>
            <a:r>
              <a:rPr lang="nl-NL" dirty="0" err="1"/>
              <a:t>Kubernetes</a:t>
            </a:r>
            <a:r>
              <a:rPr lang="nl-NL" dirty="0"/>
              <a:t>,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Redis</a:t>
            </a:r>
            <a:r>
              <a:rPr lang="nl-NL" dirty="0"/>
              <a:t>, </a:t>
            </a:r>
            <a:r>
              <a:rPr lang="nl-NL" dirty="0" err="1"/>
              <a:t>WeaveScope</a:t>
            </a:r>
            <a:r>
              <a:rPr lang="nl-NL" dirty="0"/>
              <a:t>, </a:t>
            </a:r>
            <a:r>
              <a:rPr lang="nl-NL" dirty="0" err="1"/>
              <a:t>Katacoda</a:t>
            </a:r>
            <a:endParaRPr lang="nl-NL" dirty="0"/>
          </a:p>
          <a:p>
            <a:pPr lvl="1"/>
            <a:r>
              <a:rPr lang="nl-NL" dirty="0"/>
              <a:t>Bonus: </a:t>
            </a:r>
            <a:r>
              <a:rPr lang="nl-NL" dirty="0" err="1"/>
              <a:t>Camunda</a:t>
            </a:r>
            <a:r>
              <a:rPr lang="nl-NL" dirty="0"/>
              <a:t>, </a:t>
            </a:r>
            <a:r>
              <a:rPr lang="nl-NL" dirty="0" err="1"/>
              <a:t>Istio</a:t>
            </a:r>
            <a:r>
              <a:rPr lang="nl-NL" dirty="0"/>
              <a:t>, </a:t>
            </a:r>
            <a:r>
              <a:rPr lang="nl-NL" dirty="0" err="1"/>
              <a:t>Traefik</a:t>
            </a:r>
            <a:r>
              <a:rPr lang="nl-NL" dirty="0"/>
              <a:t>, </a:t>
            </a:r>
            <a:r>
              <a:rPr lang="nl-NL" dirty="0" err="1"/>
              <a:t>Grafana</a:t>
            </a:r>
            <a:r>
              <a:rPr lang="nl-NL" dirty="0"/>
              <a:t>, Prometheus, </a:t>
            </a:r>
            <a:r>
              <a:rPr lang="nl-NL" dirty="0" err="1"/>
              <a:t>Kiali</a:t>
            </a:r>
            <a:r>
              <a:rPr lang="nl-NL" dirty="0"/>
              <a:t>, Jaeger, 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68713C-5155-493F-8DBA-F76D1E4AE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975350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D1D86A-356D-44AD-9671-ECECC345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Contact Details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BD7A91-0CAE-4967-A7F0-BD38F65BC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E881E-B1AA-460D-BFC3-08667277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EED445F-D210-4F4F-89E6-5FA790181CDB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pic>
        <p:nvPicPr>
          <p:cNvPr id="8" name="Picture Placeholder 3">
            <a:extLst>
              <a:ext uri="{FF2B5EF4-FFF2-40B4-BE49-F238E27FC236}">
                <a16:creationId xmlns:a16="http://schemas.microsoft.com/office/drawing/2014/main" id="{3C778C16-168E-471F-87BA-8F9EC1F80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r="51394" b="71"/>
          <a:stretch/>
        </p:blipFill>
        <p:spPr>
          <a:xfrm>
            <a:off x="4699417" y="897988"/>
            <a:ext cx="4444583" cy="3348000"/>
          </a:xfrm>
          <a:prstGeom prst="rect">
            <a:avLst/>
          </a:prstGeom>
          <a:noFill/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E2A3F25-281C-45C5-B4BB-61652D0B69EA}"/>
              </a:ext>
            </a:extLst>
          </p:cNvPr>
          <p:cNvSpPr txBox="1">
            <a:spLocks/>
          </p:cNvSpPr>
          <p:nvPr/>
        </p:nvSpPr>
        <p:spPr>
          <a:xfrm>
            <a:off x="278892" y="1093004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bg1"/>
                </a:solidFill>
              </a:rPr>
              <a:t>Blog: 	</a:t>
            </a:r>
            <a:r>
              <a:rPr lang="en-US" sz="12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technology.amis.nl</a:t>
            </a:r>
            <a:endParaRPr lang="en-US" sz="1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</a:rPr>
              <a:t>			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Email: 	</a:t>
            </a:r>
            <a:r>
              <a:rPr lang="en-US" sz="12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lucas.jellema@amis.nl</a:t>
            </a:r>
            <a:br>
              <a:rPr lang="en-US" sz="1200" b="1" dirty="0">
                <a:solidFill>
                  <a:schemeClr val="bg1"/>
                </a:solidFill>
              </a:rPr>
            </a:br>
            <a:endParaRPr lang="en-US" sz="1200" b="1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         : 	</a:t>
            </a:r>
            <a:r>
              <a:rPr lang="en-US" sz="1200" b="1" dirty="0" err="1">
                <a:solidFill>
                  <a:schemeClr val="bg1"/>
                </a:solidFill>
              </a:rPr>
              <a:t>lucasjellema</a:t>
            </a:r>
            <a:endParaRPr lang="en-US" sz="1200" b="1" dirty="0">
              <a:solidFill>
                <a:schemeClr val="bg1"/>
              </a:solidFill>
            </a:endParaRPr>
          </a:p>
          <a:p>
            <a:endParaRPr lang="en-US" sz="1200" b="1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         : 	</a:t>
            </a:r>
            <a:r>
              <a:rPr lang="en-US" sz="1200" b="1" dirty="0" err="1">
                <a:solidFill>
                  <a:schemeClr val="bg1"/>
                </a:solidFill>
              </a:rPr>
              <a:t>lucas-jellema</a:t>
            </a:r>
            <a:br>
              <a:rPr lang="en-US" sz="1200" b="1" dirty="0">
                <a:solidFill>
                  <a:schemeClr val="bg1"/>
                </a:solidFill>
              </a:rPr>
            </a:br>
            <a:endParaRPr lang="en-US" sz="1200" b="1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          : </a:t>
            </a:r>
            <a:r>
              <a:rPr lang="en-US" sz="12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www.amis.nl</a:t>
            </a:r>
            <a:r>
              <a:rPr lang="en-US" sz="1200" b="1" dirty="0">
                <a:solidFill>
                  <a:schemeClr val="bg1"/>
                </a:solidFill>
              </a:rPr>
              <a:t>, </a:t>
            </a:r>
            <a:r>
              <a:rPr lang="en-US" sz="12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info@amis.nl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		+31 306016000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          	</a:t>
            </a:r>
            <a:r>
              <a:rPr lang="en-US" sz="1200" b="1" dirty="0" err="1">
                <a:solidFill>
                  <a:schemeClr val="bg1"/>
                </a:solidFill>
              </a:rPr>
              <a:t>Edisonbaan</a:t>
            </a:r>
            <a:r>
              <a:rPr lang="en-US" sz="1200" b="1" dirty="0">
                <a:solidFill>
                  <a:schemeClr val="bg1"/>
                </a:solidFill>
              </a:rPr>
              <a:t> 15,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		Nieuwegein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				</a:t>
            </a:r>
          </a:p>
          <a:p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4F2CB28-8283-4EA4-A41C-EF09077D4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0000" y="1909322"/>
            <a:ext cx="319883" cy="319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8180E16-D644-4132-A93D-EAF99A379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0" y="2793120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Image result for linked in logo">
            <a:extLst>
              <a:ext uri="{FF2B5EF4-FFF2-40B4-BE49-F238E27FC236}">
                <a16:creationId xmlns:a16="http://schemas.microsoft.com/office/drawing/2014/main" id="{E24C0797-D9D0-4BB4-A200-3ED83E8D2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52" y="2352266"/>
            <a:ext cx="335932" cy="33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757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Oval 26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TextBox 27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30" name="Straight Connector 29"/>
          <p:cNvCxnSpPr>
            <a:stCxn id="27" idx="2"/>
            <a:endCxn id="27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30955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30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13836 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18907 0.0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nl-NL" dirty="0" err="1"/>
              <a:t>DevOps</a:t>
            </a:r>
            <a:r>
              <a:rPr lang="nl-NL" dirty="0"/>
              <a:t> team </a:t>
            </a:r>
            <a:r>
              <a:rPr lang="nl-NL" dirty="0" err="1"/>
              <a:t>owns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runs </a:t>
            </a:r>
            <a:r>
              <a:rPr lang="nl-NL" dirty="0" err="1"/>
              <a:t>one</a:t>
            </a:r>
            <a:r>
              <a:rPr lang="nl-NL" dirty="0"/>
              <a:t> (or more) </a:t>
            </a:r>
            <a:r>
              <a:rPr lang="nl-NL" dirty="0" err="1"/>
              <a:t>products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18" name="Group 17"/>
          <p:cNvGrpSpPr/>
          <p:nvPr/>
        </p:nvGrpSpPr>
        <p:grpSpPr>
          <a:xfrm>
            <a:off x="3695727" y="2002000"/>
            <a:ext cx="1752547" cy="1503172"/>
            <a:chOff x="5430981" y="2001982"/>
            <a:chExt cx="1752600" cy="1503218"/>
          </a:xfrm>
        </p:grpSpPr>
        <p:sp>
          <p:nvSpPr>
            <p:cNvPr id="19" name="Oval 18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22" name="Straight Connector 21"/>
            <p:cNvCxnSpPr>
              <a:stCxn id="19" idx="2"/>
              <a:endCxn id="19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850719" y="3331513"/>
            <a:ext cx="7924558" cy="886019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1901425" y="3816039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Generic Infrastructure Platform for running DevOps Products</a:t>
            </a:r>
            <a:endParaRPr lang="nl-NL" sz="1800" dirty="0"/>
          </a:p>
        </p:txBody>
      </p:sp>
      <p:sp>
        <p:nvSpPr>
          <p:cNvPr id="25" name="Rectangular Callout 24"/>
          <p:cNvSpPr/>
          <p:nvPr/>
        </p:nvSpPr>
        <p:spPr>
          <a:xfrm>
            <a:off x="395467" y="4371445"/>
            <a:ext cx="2021735" cy="632873"/>
          </a:xfrm>
          <a:prstGeom prst="wedgeRectCallout">
            <a:avLst>
              <a:gd name="adj1" fmla="val -4264"/>
              <a:gd name="adj2" fmla="val -97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Floorspace</a:t>
            </a:r>
            <a:r>
              <a:rPr lang="en-US" sz="1400" dirty="0"/>
              <a:t>, Power, Cooling, Storage, Compute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6443275" y="4345623"/>
            <a:ext cx="2505663" cy="658696"/>
          </a:xfrm>
          <a:prstGeom prst="wedgeRectCallout">
            <a:avLst>
              <a:gd name="adj1" fmla="val 9059"/>
              <a:gd name="adj2" fmla="val -8618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Monitoring, Management, Cache, Authentication, RDBMS, Event Hub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52488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117" y="288071"/>
            <a:ext cx="7559782" cy="503984"/>
          </a:xfr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dirty="0"/>
              <a:t>Multiple products from multiple teams run on a shared generic infrastructure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3" name="Rectangle 22"/>
          <p:cNvSpPr/>
          <p:nvPr/>
        </p:nvSpPr>
        <p:spPr>
          <a:xfrm>
            <a:off x="850719" y="3331513"/>
            <a:ext cx="7924558" cy="886019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1901425" y="3816039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Generic Infrastructure Platform for running DevOps Products</a:t>
            </a:r>
            <a:endParaRPr lang="nl-NL" sz="1800" dirty="0"/>
          </a:p>
        </p:txBody>
      </p:sp>
      <p:sp>
        <p:nvSpPr>
          <p:cNvPr id="25" name="Rectangular Callout 24"/>
          <p:cNvSpPr/>
          <p:nvPr/>
        </p:nvSpPr>
        <p:spPr>
          <a:xfrm>
            <a:off x="395467" y="4371445"/>
            <a:ext cx="2021735" cy="632873"/>
          </a:xfrm>
          <a:prstGeom prst="wedgeRectCallout">
            <a:avLst>
              <a:gd name="adj1" fmla="val -4264"/>
              <a:gd name="adj2" fmla="val -97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Floorspace</a:t>
            </a:r>
            <a:r>
              <a:rPr lang="en-US" sz="1400" dirty="0"/>
              <a:t>, Power, Cooling, Storage, Compute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6443275" y="4345623"/>
            <a:ext cx="2505663" cy="658696"/>
          </a:xfrm>
          <a:prstGeom prst="wedgeRectCallout">
            <a:avLst>
              <a:gd name="adj1" fmla="val 9059"/>
              <a:gd name="adj2" fmla="val -8618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Monitoring, Management, Cache, Authentication, RDBMS, Event Hub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74468" y="1994647"/>
            <a:ext cx="1752547" cy="1503172"/>
            <a:chOff x="5430981" y="2001982"/>
            <a:chExt cx="1752600" cy="1503218"/>
          </a:xfrm>
        </p:grpSpPr>
        <p:sp>
          <p:nvSpPr>
            <p:cNvPr id="16" name="Oval 15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28" name="Straight Connector 27"/>
            <p:cNvCxnSpPr>
              <a:stCxn id="16" idx="2"/>
              <a:endCxn id="16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7453211" y="1987293"/>
            <a:ext cx="1752547" cy="1503172"/>
            <a:chOff x="5430981" y="2001982"/>
            <a:chExt cx="1752600" cy="1503218"/>
          </a:xfrm>
        </p:grpSpPr>
        <p:sp>
          <p:nvSpPr>
            <p:cNvPr id="30" name="Oval 29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3" name="Straight Connector 32"/>
            <p:cNvCxnSpPr>
              <a:stCxn id="30" idx="2"/>
              <a:endCxn id="30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770911" y="2016549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-107830" y="2039732"/>
            <a:ext cx="1752547" cy="1503172"/>
            <a:chOff x="5430981" y="2001982"/>
            <a:chExt cx="1752600" cy="1503218"/>
          </a:xfrm>
        </p:grpSpPr>
        <p:sp>
          <p:nvSpPr>
            <p:cNvPr id="40" name="Oval 39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43" name="Straight Connector 42"/>
            <p:cNvCxnSpPr>
              <a:stCxn id="40" idx="2"/>
              <a:endCxn id="40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695727" y="2002000"/>
            <a:ext cx="1752547" cy="1503172"/>
            <a:chOff x="5430981" y="2001982"/>
            <a:chExt cx="1752600" cy="1503218"/>
          </a:xfrm>
        </p:grpSpPr>
        <p:sp>
          <p:nvSpPr>
            <p:cNvPr id="45" name="Oval 4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48" name="Straight Connector 47"/>
            <p:cNvCxnSpPr>
              <a:stCxn id="45" idx="2"/>
              <a:endCxn id="4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578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510" y="3063603"/>
            <a:ext cx="7784371" cy="581613"/>
          </a:xfr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fr-FR" i="1" dirty="0"/>
              <a:t>(Application plus </a:t>
            </a:r>
            <a:r>
              <a:rPr lang="fr-FR" i="1" dirty="0" err="1"/>
              <a:t>platform</a:t>
            </a:r>
            <a:r>
              <a:rPr lang="fr-FR" i="1" dirty="0"/>
              <a:t>)</a:t>
            </a:r>
            <a:r>
              <a:rPr lang="fr-FR" i="1" dirty="0" err="1"/>
              <a:t>under</a:t>
            </a:r>
            <a:r>
              <a:rPr lang="fr-FR" i="1" dirty="0"/>
              <a:t> </a:t>
            </a:r>
            <a:r>
              <a:rPr lang="fr-FR" i="1" dirty="0" err="1"/>
              <a:t>DevOps</a:t>
            </a:r>
            <a:r>
              <a:rPr lang="fr-FR" i="1" dirty="0"/>
              <a:t>  ==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251388" y="1300147"/>
            <a:ext cx="4743622" cy="1320424"/>
            <a:chOff x="-107973" y="1987274"/>
            <a:chExt cx="9313871" cy="2230307"/>
          </a:xfrm>
        </p:grpSpPr>
        <p:sp>
          <p:nvSpPr>
            <p:cNvPr id="16" name="Oval 15"/>
            <p:cNvSpPr/>
            <p:nvPr/>
          </p:nvSpPr>
          <p:spPr>
            <a:xfrm>
              <a:off x="5574500" y="1994628"/>
              <a:ext cx="1752600" cy="150321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7" name="Oval 16"/>
            <p:cNvSpPr/>
            <p:nvPr/>
          </p:nvSpPr>
          <p:spPr>
            <a:xfrm>
              <a:off x="7453298" y="1987274"/>
              <a:ext cx="1752600" cy="150321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27" name="Oval 26"/>
            <p:cNvSpPr/>
            <p:nvPr/>
          </p:nvSpPr>
          <p:spPr>
            <a:xfrm>
              <a:off x="1770826" y="2016531"/>
              <a:ext cx="1752600" cy="150321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28" name="Oval 27"/>
            <p:cNvSpPr/>
            <p:nvPr/>
          </p:nvSpPr>
          <p:spPr>
            <a:xfrm>
              <a:off x="-107973" y="2039713"/>
              <a:ext cx="1752600" cy="15032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29" name="Oval 28"/>
            <p:cNvSpPr/>
            <p:nvPr/>
          </p:nvSpPr>
          <p:spPr>
            <a:xfrm>
              <a:off x="3695699" y="2001982"/>
              <a:ext cx="1752600" cy="150321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50605" y="3331535"/>
              <a:ext cx="7924800" cy="886046"/>
            </a:xfrm>
            <a:prstGeom prst="rect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6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01343" y="3816074"/>
              <a:ext cx="5108889" cy="337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Generic Infrastructure Platform for running DevOps Products</a:t>
              </a:r>
              <a:endParaRPr lang="nl-NL" sz="7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531882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7511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63141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28770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94400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933466" y="3063602"/>
            <a:ext cx="1943275" cy="581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fr-FR" i="1" dirty="0" err="1"/>
              <a:t>Microservice</a:t>
            </a:r>
            <a:endParaRPr lang="fr-FR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4039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4B40-EF2B-424C-BF44-829009EC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Software </a:t>
            </a:r>
            <a:r>
              <a:rPr lang="nl-NL" dirty="0" err="1"/>
              <a:t>Objectives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C242E-5BD1-4101-8FB5-8F2DB6D46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Develop</a:t>
            </a:r>
            <a:r>
              <a:rPr lang="nl-NL" dirty="0"/>
              <a:t>/</a:t>
            </a:r>
            <a:r>
              <a:rPr lang="nl-NL" dirty="0" err="1"/>
              <a:t>evolve</a:t>
            </a:r>
            <a:endParaRPr lang="nl-NL" dirty="0"/>
          </a:p>
          <a:p>
            <a:pPr lvl="1"/>
            <a:r>
              <a:rPr lang="nl-NL" dirty="0"/>
              <a:t>At </a:t>
            </a:r>
            <a:r>
              <a:rPr lang="nl-NL" dirty="0" err="1"/>
              <a:t>scale</a:t>
            </a:r>
            <a:r>
              <a:rPr lang="nl-NL" dirty="0"/>
              <a:t> (teams)</a:t>
            </a:r>
          </a:p>
          <a:p>
            <a:pPr lvl="1"/>
            <a:r>
              <a:rPr lang="nl-NL" dirty="0"/>
              <a:t>Agile</a:t>
            </a:r>
          </a:p>
          <a:p>
            <a:pPr lvl="1"/>
            <a:r>
              <a:rPr lang="nl-NL" dirty="0" err="1"/>
              <a:t>Innovative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/>
              <a:t>Quick ramp up (new team members)</a:t>
            </a:r>
          </a:p>
          <a:p>
            <a:r>
              <a:rPr lang="nl-NL" dirty="0"/>
              <a:t>Manage</a:t>
            </a:r>
          </a:p>
          <a:p>
            <a:pPr lvl="1"/>
            <a:r>
              <a:rPr lang="nl-NL" dirty="0"/>
              <a:t>Agile (</a:t>
            </a:r>
            <a:r>
              <a:rPr lang="nl-NL" dirty="0" err="1"/>
              <a:t>quick</a:t>
            </a:r>
            <a:r>
              <a:rPr lang="nl-NL" dirty="0"/>
              <a:t>, </a:t>
            </a:r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rollout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Scaleable</a:t>
            </a:r>
            <a:endParaRPr lang="nl-NL" dirty="0"/>
          </a:p>
          <a:p>
            <a:pPr lvl="1"/>
            <a:r>
              <a:rPr lang="nl-NL" dirty="0" err="1"/>
              <a:t>Reliable</a:t>
            </a:r>
            <a:endParaRPr lang="nl-NL" dirty="0"/>
          </a:p>
          <a:p>
            <a:pPr lvl="2"/>
            <a:r>
              <a:rPr lang="nl-NL" dirty="0" err="1"/>
              <a:t>Physically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endParaRPr lang="nl-NL" dirty="0"/>
          </a:p>
          <a:p>
            <a:pPr lvl="2"/>
            <a:r>
              <a:rPr lang="nl-NL" dirty="0" err="1"/>
              <a:t>Robust</a:t>
            </a:r>
            <a:r>
              <a:rPr lang="nl-NL" dirty="0"/>
              <a:t> (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part </a:t>
            </a:r>
            <a:r>
              <a:rPr lang="nl-NL" dirty="0" err="1"/>
              <a:t>fails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is </a:t>
            </a:r>
            <a:r>
              <a:rPr lang="nl-NL" dirty="0" err="1"/>
              <a:t>dragged</a:t>
            </a:r>
            <a:r>
              <a:rPr lang="nl-NL" dirty="0"/>
              <a:t> down)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0FDBE-4126-457D-A7B5-CC3BE77F2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196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003" y="936000"/>
            <a:ext cx="7090497" cy="3780000"/>
          </a:xfrm>
        </p:spPr>
        <p:txBody>
          <a:bodyPr/>
          <a:lstStyle/>
          <a:p>
            <a:r>
              <a:rPr lang="en-US" dirty="0"/>
              <a:t>Realistic approach (technology, people, process) =&gt; Something that works!</a:t>
            </a:r>
          </a:p>
          <a:p>
            <a:pPr lvl="1"/>
            <a:r>
              <a:rPr lang="en-US" dirty="0"/>
              <a:t>No dependency on individuals</a:t>
            </a:r>
          </a:p>
          <a:p>
            <a:pPr lvl="1"/>
            <a:r>
              <a:rPr lang="en-US" dirty="0"/>
              <a:t>Able to scale in rate of change</a:t>
            </a:r>
          </a:p>
          <a:p>
            <a:r>
              <a:rPr lang="en-US" dirty="0"/>
              <a:t>Small, well: comprehensible, manageable</a:t>
            </a:r>
          </a:p>
          <a:p>
            <a:r>
              <a:rPr lang="en-US" dirty="0"/>
              <a:t>Clear business ownership</a:t>
            </a:r>
          </a:p>
          <a:p>
            <a:r>
              <a:rPr lang="en-US" dirty="0"/>
              <a:t>Stand alone /isolated/encapsulated </a:t>
            </a:r>
            <a:br>
              <a:rPr lang="en-US" dirty="0"/>
            </a:br>
            <a:r>
              <a:rPr lang="en-US" dirty="0"/>
              <a:t>(in terms of change, release/deploy, scale, location, implementation technology)</a:t>
            </a:r>
          </a:p>
          <a:p>
            <a:r>
              <a:rPr lang="en-US" dirty="0"/>
              <a:t>Provide clear and meaningful functionality in a way that it can be consumed</a:t>
            </a:r>
          </a:p>
          <a:p>
            <a:r>
              <a:rPr lang="en-US" dirty="0"/>
              <a:t>One microservice does not completely fall over when other microservices break (or are redeployed)</a:t>
            </a:r>
          </a:p>
          <a:p>
            <a:r>
              <a:rPr lang="en-US" dirty="0"/>
              <a:t>Able to scale elastically &amp; horizontally and relocate easily</a:t>
            </a:r>
          </a:p>
          <a:p>
            <a:r>
              <a:rPr lang="en" dirty="0"/>
              <a:t>A microservice exists within a single bounded context</a:t>
            </a:r>
            <a:endParaRPr lang="nl-NL" dirty="0"/>
          </a:p>
          <a:p>
            <a:pPr lvl="1"/>
            <a:r>
              <a:rPr lang="nl-NL" dirty="0"/>
              <a:t>Multiple microservices </a:t>
            </a:r>
            <a:r>
              <a:rPr lang="nl-NL" dirty="0" err="1"/>
              <a:t>can</a:t>
            </a:r>
            <a:r>
              <a:rPr lang="nl-NL" dirty="0"/>
              <a:t> share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bounded</a:t>
            </a:r>
            <a:r>
              <a:rPr lang="nl-NL" dirty="0"/>
              <a:t> context</a:t>
            </a:r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Business and IT agility through DevOps and microservice architecture</a:t>
            </a:r>
            <a:endParaRPr lang="nl-NL" noProof="0" dirty="0"/>
          </a:p>
        </p:txBody>
      </p:sp>
      <p:pic>
        <p:nvPicPr>
          <p:cNvPr id="7" name="Picture 4" descr="Image result for microservices">
            <a:extLst>
              <a:ext uri="{FF2B5EF4-FFF2-40B4-BE49-F238E27FC236}">
                <a16:creationId xmlns:a16="http://schemas.microsoft.com/office/drawing/2014/main" id="{E4788C6B-6C06-46A0-9338-99C254884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117" y="1289831"/>
            <a:ext cx="2276766" cy="128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616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B413A-1A7C-4059-97C4-310D26AEB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90497" cy="3780000"/>
          </a:xfrm>
        </p:spPr>
        <p:txBody>
          <a:bodyPr/>
          <a:lstStyle/>
          <a:p>
            <a:r>
              <a:rPr lang="nl-NL"/>
              <a:t>Business </a:t>
            </a:r>
            <a:r>
              <a:rPr lang="nl-NL" dirty="0" err="1"/>
              <a:t>Objectives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IT </a:t>
            </a:r>
            <a:r>
              <a:rPr lang="nl-NL" dirty="0" err="1"/>
              <a:t>requirements</a:t>
            </a:r>
            <a:endParaRPr lang="nl-NL" dirty="0"/>
          </a:p>
          <a:p>
            <a:r>
              <a:rPr lang="nl-NL" dirty="0"/>
              <a:t>Microservices </a:t>
            </a:r>
            <a:r>
              <a:rPr lang="nl-NL" dirty="0" err="1"/>
              <a:t>architecture</a:t>
            </a:r>
            <a:r>
              <a:rPr lang="nl-NL" dirty="0"/>
              <a:t> – </a:t>
            </a:r>
            <a:r>
              <a:rPr lang="nl-NL" dirty="0" err="1"/>
              <a:t>what</a:t>
            </a:r>
            <a:r>
              <a:rPr lang="nl-NL" dirty="0"/>
              <a:t>, </a:t>
            </a:r>
            <a:r>
              <a:rPr lang="nl-NL" dirty="0" err="1"/>
              <a:t>why</a:t>
            </a:r>
            <a:r>
              <a:rPr lang="nl-NL" dirty="0"/>
              <a:t>, </a:t>
            </a:r>
            <a:r>
              <a:rPr lang="nl-NL" dirty="0" err="1"/>
              <a:t>how</a:t>
            </a:r>
            <a:endParaRPr lang="nl-NL" dirty="0"/>
          </a:p>
          <a:p>
            <a:pPr lvl="1"/>
            <a:r>
              <a:rPr lang="en-US" sz="1600" dirty="0"/>
              <a:t>domain driven design, bounded context, events, statelessness and APIs</a:t>
            </a:r>
            <a:endParaRPr lang="nl-NL" dirty="0"/>
          </a:p>
          <a:p>
            <a:r>
              <a:rPr lang="nl-NL" dirty="0" err="1"/>
              <a:t>Introducing</a:t>
            </a:r>
            <a:r>
              <a:rPr lang="nl-NL" dirty="0"/>
              <a:t> Cloud, Containers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Container Platform: </a:t>
            </a:r>
            <a:r>
              <a:rPr lang="nl-NL" dirty="0" err="1"/>
              <a:t>Kubernetes</a:t>
            </a:r>
            <a:br>
              <a:rPr lang="nl-NL" dirty="0"/>
            </a:br>
            <a:endParaRPr lang="nl-NL" dirty="0"/>
          </a:p>
          <a:p>
            <a:r>
              <a:rPr lang="nl-NL" i="1" dirty="0"/>
              <a:t>Hands On: Docker Containers &amp; </a:t>
            </a:r>
            <a:r>
              <a:rPr lang="nl-NL" i="1" dirty="0" err="1"/>
              <a:t>Kubernetes</a:t>
            </a:r>
            <a:br>
              <a:rPr lang="nl-NL" dirty="0"/>
            </a:br>
            <a:endParaRPr lang="nl-NL" dirty="0"/>
          </a:p>
          <a:p>
            <a:r>
              <a:rPr lang="nl-NL" dirty="0"/>
              <a:t>Microservices </a:t>
            </a:r>
            <a:r>
              <a:rPr lang="nl-NL" dirty="0" err="1"/>
              <a:t>concepts</a:t>
            </a:r>
            <a:endParaRPr lang="nl-NL" dirty="0"/>
          </a:p>
          <a:p>
            <a:pPr lvl="1"/>
            <a:r>
              <a:rPr lang="en-US" sz="1600" dirty="0"/>
              <a:t>workflow choreography, the CQRS data(base) pattern for cross domain data sharing and serverless architecture, service mesh and operational challenges</a:t>
            </a:r>
            <a:br>
              <a:rPr lang="en-US" sz="1600" dirty="0"/>
            </a:br>
            <a:endParaRPr lang="en-US" dirty="0"/>
          </a:p>
          <a:p>
            <a:r>
              <a:rPr lang="en-US" i="1" dirty="0"/>
              <a:t>Hands On: Do It Yourself Microservices and introduction Apache Kafka</a:t>
            </a:r>
            <a:endParaRPr lang="nl-NL" i="1" dirty="0"/>
          </a:p>
          <a:p>
            <a:pPr lvl="1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831428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CB21A1-A5A9-4A8E-BD07-695536C0C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93" y="1388190"/>
            <a:ext cx="8230313" cy="35740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89FEF8-1399-4020-B3AD-50D4A8C0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Microservices Architecture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5B4EA-B150-4A8E-B2ED-D2868C82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Bounded</a:t>
            </a:r>
            <a:r>
              <a:rPr lang="nl-NL" dirty="0"/>
              <a:t> Context or Domain, Team </a:t>
            </a:r>
            <a:r>
              <a:rPr lang="nl-NL" dirty="0" err="1"/>
              <a:t>Ownership</a:t>
            </a:r>
            <a:r>
              <a:rPr lang="nl-NL" dirty="0"/>
              <a:t>, Loose </a:t>
            </a:r>
            <a:r>
              <a:rPr lang="nl-NL" dirty="0" err="1"/>
              <a:t>dependencies</a:t>
            </a:r>
            <a:r>
              <a:rPr lang="nl-NL" dirty="0"/>
              <a:t> </a:t>
            </a:r>
            <a:r>
              <a:rPr lang="nl-NL" dirty="0" err="1"/>
              <a:t>outside</a:t>
            </a:r>
            <a:r>
              <a:rPr lang="nl-NL" dirty="0"/>
              <a:t> </a:t>
            </a:r>
            <a:r>
              <a:rPr lang="nl-NL" dirty="0" err="1"/>
              <a:t>domains</a:t>
            </a:r>
            <a:r>
              <a:rPr lang="nl-NL" dirty="0"/>
              <a:t>, </a:t>
            </a:r>
            <a:r>
              <a:rPr lang="nl-NL" dirty="0" err="1"/>
              <a:t>independently</a:t>
            </a:r>
            <a:r>
              <a:rPr lang="nl-NL" dirty="0"/>
              <a:t> (re)</a:t>
            </a:r>
            <a:r>
              <a:rPr lang="nl-NL" dirty="0" err="1"/>
              <a:t>deployable</a:t>
            </a:r>
            <a:r>
              <a:rPr lang="nl-NL" dirty="0"/>
              <a:t> </a:t>
            </a:r>
            <a:r>
              <a:rPr lang="nl-NL" dirty="0" err="1"/>
              <a:t>components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21D72-77AE-4074-8AC9-460F12D9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B2FC4E-0B1F-415B-AFEB-2BB2CA36FF73}"/>
              </a:ext>
            </a:extLst>
          </p:cNvPr>
          <p:cNvCxnSpPr/>
          <p:nvPr/>
        </p:nvCxnSpPr>
        <p:spPr>
          <a:xfrm flipV="1">
            <a:off x="2038350" y="2362200"/>
            <a:ext cx="809625" cy="32385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2B6741-8D3B-4A53-BAB7-19F848FC5908}"/>
              </a:ext>
            </a:extLst>
          </p:cNvPr>
          <p:cNvCxnSpPr>
            <a:cxnSpLocks/>
          </p:cNvCxnSpPr>
          <p:nvPr/>
        </p:nvCxnSpPr>
        <p:spPr>
          <a:xfrm flipV="1">
            <a:off x="2847975" y="2571750"/>
            <a:ext cx="1419225" cy="55628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90EA3C-F2A0-49FF-8569-B5827D112F89}"/>
              </a:ext>
            </a:extLst>
          </p:cNvPr>
          <p:cNvCxnSpPr>
            <a:cxnSpLocks/>
          </p:cNvCxnSpPr>
          <p:nvPr/>
        </p:nvCxnSpPr>
        <p:spPr>
          <a:xfrm flipV="1">
            <a:off x="4705349" y="2257425"/>
            <a:ext cx="1514476" cy="22280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4B8351-28D6-40DC-83B4-0223A843A424}"/>
              </a:ext>
            </a:extLst>
          </p:cNvPr>
          <p:cNvCxnSpPr>
            <a:cxnSpLocks/>
          </p:cNvCxnSpPr>
          <p:nvPr/>
        </p:nvCxnSpPr>
        <p:spPr>
          <a:xfrm>
            <a:off x="4505323" y="3043815"/>
            <a:ext cx="1362077" cy="8421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722A98-BD46-4C14-847A-F47B143B594E}"/>
              </a:ext>
            </a:extLst>
          </p:cNvPr>
          <p:cNvCxnSpPr>
            <a:cxnSpLocks/>
          </p:cNvCxnSpPr>
          <p:nvPr/>
        </p:nvCxnSpPr>
        <p:spPr>
          <a:xfrm>
            <a:off x="4781548" y="2586017"/>
            <a:ext cx="1162052" cy="49039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3E8267-FD79-4034-A74D-65FFE1C74173}"/>
              </a:ext>
            </a:extLst>
          </p:cNvPr>
          <p:cNvCxnSpPr>
            <a:cxnSpLocks/>
          </p:cNvCxnSpPr>
          <p:nvPr/>
        </p:nvCxnSpPr>
        <p:spPr>
          <a:xfrm>
            <a:off x="2847975" y="3274251"/>
            <a:ext cx="885825" cy="38580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ADB84B-ECD7-43C2-BBBE-D6FC7F2D5F05}"/>
              </a:ext>
            </a:extLst>
          </p:cNvPr>
          <p:cNvCxnSpPr>
            <a:cxnSpLocks/>
          </p:cNvCxnSpPr>
          <p:nvPr/>
        </p:nvCxnSpPr>
        <p:spPr>
          <a:xfrm flipV="1">
            <a:off x="2847974" y="3058266"/>
            <a:ext cx="1181165" cy="96474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CC00A3-8AA9-45E3-87A5-A8322331ADDB}"/>
              </a:ext>
            </a:extLst>
          </p:cNvPr>
          <p:cNvCxnSpPr>
            <a:cxnSpLocks/>
          </p:cNvCxnSpPr>
          <p:nvPr/>
        </p:nvCxnSpPr>
        <p:spPr>
          <a:xfrm flipV="1">
            <a:off x="5272088" y="3280430"/>
            <a:ext cx="671512" cy="54862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B50617-A4D7-4055-B02E-CA2775E78BD0}"/>
              </a:ext>
            </a:extLst>
          </p:cNvPr>
          <p:cNvCxnSpPr>
            <a:cxnSpLocks/>
          </p:cNvCxnSpPr>
          <p:nvPr/>
        </p:nvCxnSpPr>
        <p:spPr>
          <a:xfrm flipV="1">
            <a:off x="6765131" y="760049"/>
            <a:ext cx="392906" cy="25786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652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B77BBE-5549-4B6A-86E3-C342A7268B7D}"/>
              </a:ext>
            </a:extLst>
          </p:cNvPr>
          <p:cNvGrpSpPr/>
          <p:nvPr/>
        </p:nvGrpSpPr>
        <p:grpSpPr>
          <a:xfrm>
            <a:off x="373613" y="1719961"/>
            <a:ext cx="3941930" cy="1638842"/>
            <a:chOff x="365332" y="1854129"/>
            <a:chExt cx="1154724" cy="865432"/>
          </a:xfrm>
        </p:grpSpPr>
        <p:sp>
          <p:nvSpPr>
            <p:cNvPr id="14" name="Rounded Rectangle 21">
              <a:extLst>
                <a:ext uri="{FF2B5EF4-FFF2-40B4-BE49-F238E27FC236}">
                  <a16:creationId xmlns:a16="http://schemas.microsoft.com/office/drawing/2014/main" id="{ECCACAB5-AE43-48D7-AC79-21D2FDDCD266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solidFill>
              <a:srgbClr val="9933FF"/>
            </a:solidFill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1800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C58255-8CF4-4542-ACBA-BEAD55F58DA9}"/>
                </a:ext>
              </a:extLst>
            </p:cNvPr>
            <p:cNvSpPr txBox="1"/>
            <p:nvPr/>
          </p:nvSpPr>
          <p:spPr>
            <a:xfrm>
              <a:off x="851706" y="1978725"/>
              <a:ext cx="171019" cy="48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5400" dirty="0"/>
                <a:t>µ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AD14C31-660F-45C5-937D-56F2CCC2744E}"/>
              </a:ext>
            </a:extLst>
          </p:cNvPr>
          <p:cNvSpPr txBox="1"/>
          <p:nvPr/>
        </p:nvSpPr>
        <p:spPr>
          <a:xfrm>
            <a:off x="2709648" y="1219739"/>
            <a:ext cx="1299833" cy="329826"/>
          </a:xfrm>
          <a:prstGeom prst="downArrow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nl-NL" sz="1013" dirty="0"/>
              <a:t>manage</a:t>
            </a:r>
            <a:endParaRPr lang="en-NL" sz="1013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06203D-1EE1-4CD2-8865-086B7EFB4E16}"/>
              </a:ext>
            </a:extLst>
          </p:cNvPr>
          <p:cNvSpPr txBox="1"/>
          <p:nvPr/>
        </p:nvSpPr>
        <p:spPr>
          <a:xfrm>
            <a:off x="2233899" y="549097"/>
            <a:ext cx="971849" cy="329826"/>
          </a:xfrm>
          <a:prstGeom prst="downArrow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nl-NL" sz="1013" dirty="0" err="1"/>
              <a:t>scale</a:t>
            </a:r>
            <a:endParaRPr lang="en-NL" sz="1013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8FF2CA-1164-4442-862E-E1527B4699E7}"/>
              </a:ext>
            </a:extLst>
          </p:cNvPr>
          <p:cNvSpPr txBox="1"/>
          <p:nvPr/>
        </p:nvSpPr>
        <p:spPr>
          <a:xfrm>
            <a:off x="1732667" y="955463"/>
            <a:ext cx="1127881" cy="329826"/>
          </a:xfrm>
          <a:prstGeom prst="downArrow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nl-NL" sz="1013" dirty="0" err="1"/>
              <a:t>deploy</a:t>
            </a:r>
            <a:endParaRPr lang="en-NL" sz="1013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4864C5-78FC-4580-84A1-B79D1B9F0D21}"/>
              </a:ext>
            </a:extLst>
          </p:cNvPr>
          <p:cNvSpPr txBox="1"/>
          <p:nvPr/>
        </p:nvSpPr>
        <p:spPr>
          <a:xfrm>
            <a:off x="1231429" y="688882"/>
            <a:ext cx="787159" cy="329826"/>
          </a:xfrm>
          <a:prstGeom prst="downArrow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nl-NL" sz="1013" dirty="0"/>
              <a:t>test</a:t>
            </a:r>
            <a:endParaRPr lang="en-NL" sz="1013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FF9480-72BA-4FD4-926E-E54F0459AB09}"/>
              </a:ext>
            </a:extLst>
          </p:cNvPr>
          <p:cNvSpPr txBox="1"/>
          <p:nvPr/>
        </p:nvSpPr>
        <p:spPr>
          <a:xfrm>
            <a:off x="541111" y="1115932"/>
            <a:ext cx="1357150" cy="329826"/>
          </a:xfrm>
          <a:prstGeom prst="downArrow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nl-NL" sz="1013" dirty="0" err="1"/>
              <a:t>organize</a:t>
            </a:r>
            <a:endParaRPr lang="en-NL" sz="1013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8B7FCF-1BC7-4511-8725-1361C61EF5DA}"/>
              </a:ext>
            </a:extLst>
          </p:cNvPr>
          <p:cNvSpPr txBox="1"/>
          <p:nvPr/>
        </p:nvSpPr>
        <p:spPr>
          <a:xfrm>
            <a:off x="254600" y="771422"/>
            <a:ext cx="841294" cy="329826"/>
          </a:xfrm>
          <a:prstGeom prst="downArrow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nl-NL" sz="1013" dirty="0" err="1"/>
              <a:t>own</a:t>
            </a:r>
            <a:endParaRPr lang="en-NL" sz="1013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7792A6-62A2-41C2-8174-B88AAD4746E2}"/>
              </a:ext>
            </a:extLst>
          </p:cNvPr>
          <p:cNvSpPr txBox="1"/>
          <p:nvPr/>
        </p:nvSpPr>
        <p:spPr>
          <a:xfrm>
            <a:off x="3048588" y="719519"/>
            <a:ext cx="1229778" cy="329826"/>
          </a:xfrm>
          <a:prstGeom prst="downArrow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nl-NL" sz="1013" dirty="0"/>
              <a:t>monitor</a:t>
            </a:r>
            <a:endParaRPr lang="en-NL" sz="1013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A827FDE-456B-4105-9EFD-E0E416D8D2F6}"/>
              </a:ext>
            </a:extLst>
          </p:cNvPr>
          <p:cNvGrpSpPr/>
          <p:nvPr/>
        </p:nvGrpSpPr>
        <p:grpSpPr>
          <a:xfrm>
            <a:off x="6080010" y="1778273"/>
            <a:ext cx="606541" cy="608839"/>
            <a:chOff x="365332" y="1854129"/>
            <a:chExt cx="1154724" cy="865432"/>
          </a:xfrm>
          <a:solidFill>
            <a:srgbClr val="0070C0"/>
          </a:solidFill>
        </p:grpSpPr>
        <p:sp>
          <p:nvSpPr>
            <p:cNvPr id="35" name="Rounded Rectangle 21">
              <a:extLst>
                <a:ext uri="{FF2B5EF4-FFF2-40B4-BE49-F238E27FC236}">
                  <a16:creationId xmlns:a16="http://schemas.microsoft.com/office/drawing/2014/main" id="{6133D5C5-1039-4AC4-80C2-715EB5939E97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64C4AF-4CAE-44E3-824A-03E7DC76684A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45FBBB-C126-4F33-98E6-66B8CF26D2CB}"/>
              </a:ext>
            </a:extLst>
          </p:cNvPr>
          <p:cNvGrpSpPr/>
          <p:nvPr/>
        </p:nvGrpSpPr>
        <p:grpSpPr>
          <a:xfrm>
            <a:off x="6229808" y="2745096"/>
            <a:ext cx="606541" cy="608839"/>
            <a:chOff x="365332" y="1854129"/>
            <a:chExt cx="1154723" cy="865432"/>
          </a:xfrm>
          <a:solidFill>
            <a:schemeClr val="accent2">
              <a:lumMod val="75000"/>
            </a:schemeClr>
          </a:solidFill>
        </p:grpSpPr>
        <p:sp>
          <p:nvSpPr>
            <p:cNvPr id="38" name="Rounded Rectangle 21">
              <a:extLst>
                <a:ext uri="{FF2B5EF4-FFF2-40B4-BE49-F238E27FC236}">
                  <a16:creationId xmlns:a16="http://schemas.microsoft.com/office/drawing/2014/main" id="{1DA33E9F-AFDB-4E09-B54C-8C015A4BECFC}"/>
                </a:ext>
              </a:extLst>
            </p:cNvPr>
            <p:cNvSpPr/>
            <p:nvPr/>
          </p:nvSpPr>
          <p:spPr>
            <a:xfrm>
              <a:off x="365332" y="1854129"/>
              <a:ext cx="1154723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74CD4E1-0784-4633-9329-D0E227D28621}"/>
                </a:ext>
              </a:extLst>
            </p:cNvPr>
            <p:cNvSpPr txBox="1"/>
            <p:nvPr/>
          </p:nvSpPr>
          <p:spPr>
            <a:xfrm>
              <a:off x="672291" y="1854129"/>
              <a:ext cx="729983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4068525-EA1B-4E4B-88FC-4DEAB1F1876A}"/>
              </a:ext>
            </a:extLst>
          </p:cNvPr>
          <p:cNvGrpSpPr/>
          <p:nvPr/>
        </p:nvGrpSpPr>
        <p:grpSpPr>
          <a:xfrm>
            <a:off x="6815084" y="1611127"/>
            <a:ext cx="606541" cy="608839"/>
            <a:chOff x="365332" y="1854129"/>
            <a:chExt cx="1154724" cy="865432"/>
          </a:xfrm>
        </p:grpSpPr>
        <p:sp>
          <p:nvSpPr>
            <p:cNvPr id="41" name="Rounded Rectangle 21">
              <a:extLst>
                <a:ext uri="{FF2B5EF4-FFF2-40B4-BE49-F238E27FC236}">
                  <a16:creationId xmlns:a16="http://schemas.microsoft.com/office/drawing/2014/main" id="{7DC32092-1D6D-477A-9213-EA4F7BF28041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solidFill>
              <a:srgbClr val="9933FF"/>
            </a:solidFill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F910DD-C348-4291-AC9F-583C1BAE3AF3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AAF1067-BA3B-47CF-A0E4-A09C99CB0A50}"/>
              </a:ext>
            </a:extLst>
          </p:cNvPr>
          <p:cNvGrpSpPr/>
          <p:nvPr/>
        </p:nvGrpSpPr>
        <p:grpSpPr>
          <a:xfrm>
            <a:off x="7100203" y="2577207"/>
            <a:ext cx="606541" cy="608839"/>
            <a:chOff x="365332" y="1854129"/>
            <a:chExt cx="1154724" cy="865432"/>
          </a:xfrm>
          <a:solidFill>
            <a:schemeClr val="accent6">
              <a:lumMod val="50000"/>
            </a:schemeClr>
          </a:solidFill>
        </p:grpSpPr>
        <p:sp>
          <p:nvSpPr>
            <p:cNvPr id="44" name="Rounded Rectangle 21">
              <a:extLst>
                <a:ext uri="{FF2B5EF4-FFF2-40B4-BE49-F238E27FC236}">
                  <a16:creationId xmlns:a16="http://schemas.microsoft.com/office/drawing/2014/main" id="{89453CD4-8971-46EC-B79D-0F66BA0B606D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BF047A-7ED6-4413-8E68-92AD3C843ED9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DB1F2EE-DFE6-4320-81C3-88404C68A29C}"/>
              </a:ext>
            </a:extLst>
          </p:cNvPr>
          <p:cNvGrpSpPr/>
          <p:nvPr/>
        </p:nvGrpSpPr>
        <p:grpSpPr>
          <a:xfrm>
            <a:off x="5243169" y="2888930"/>
            <a:ext cx="606541" cy="608839"/>
            <a:chOff x="365332" y="1854129"/>
            <a:chExt cx="1154724" cy="865432"/>
          </a:xfrm>
          <a:solidFill>
            <a:srgbClr val="C00000"/>
          </a:solidFill>
        </p:grpSpPr>
        <p:sp>
          <p:nvSpPr>
            <p:cNvPr id="47" name="Rounded Rectangle 21">
              <a:extLst>
                <a:ext uri="{FF2B5EF4-FFF2-40B4-BE49-F238E27FC236}">
                  <a16:creationId xmlns:a16="http://schemas.microsoft.com/office/drawing/2014/main" id="{8D2A77E4-D2D9-4534-B33A-BE01AD7EAF54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78F6A3A-4C6A-45C8-A422-BAE9E759E4AB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892EB9-1C51-4528-9174-C897AA875409}"/>
              </a:ext>
            </a:extLst>
          </p:cNvPr>
          <p:cNvGrpSpPr/>
          <p:nvPr/>
        </p:nvGrpSpPr>
        <p:grpSpPr>
          <a:xfrm>
            <a:off x="6471937" y="3740895"/>
            <a:ext cx="606541" cy="608839"/>
            <a:chOff x="365332" y="1854129"/>
            <a:chExt cx="1154724" cy="865432"/>
          </a:xfrm>
          <a:solidFill>
            <a:schemeClr val="accent4">
              <a:lumMod val="75000"/>
            </a:schemeClr>
          </a:solidFill>
        </p:grpSpPr>
        <p:sp>
          <p:nvSpPr>
            <p:cNvPr id="50" name="Rounded Rectangle 21">
              <a:extLst>
                <a:ext uri="{FF2B5EF4-FFF2-40B4-BE49-F238E27FC236}">
                  <a16:creationId xmlns:a16="http://schemas.microsoft.com/office/drawing/2014/main" id="{DEE2C978-D97F-40CB-8219-7DB515F16253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425DA8B-AABC-4EE3-9B32-6949E4F7DD83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F009288-FA9E-44BB-93E0-DA35ED22D756}"/>
              </a:ext>
            </a:extLst>
          </p:cNvPr>
          <p:cNvGrpSpPr/>
          <p:nvPr/>
        </p:nvGrpSpPr>
        <p:grpSpPr>
          <a:xfrm>
            <a:off x="7590341" y="3524805"/>
            <a:ext cx="606541" cy="608839"/>
            <a:chOff x="365332" y="1854129"/>
            <a:chExt cx="1154724" cy="865432"/>
          </a:xfrm>
          <a:solidFill>
            <a:schemeClr val="bg1">
              <a:lumMod val="50000"/>
            </a:schemeClr>
          </a:solidFill>
        </p:grpSpPr>
        <p:sp>
          <p:nvSpPr>
            <p:cNvPr id="53" name="Rounded Rectangle 21">
              <a:extLst>
                <a:ext uri="{FF2B5EF4-FFF2-40B4-BE49-F238E27FC236}">
                  <a16:creationId xmlns:a16="http://schemas.microsoft.com/office/drawing/2014/main" id="{3F14DD09-D817-4BEC-8D52-56E6BE1961E0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E76D2F-A925-4C34-ABC2-542DE44E4883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9B033DE-6B02-4678-9F5D-DED0BB9D4634}"/>
              </a:ext>
            </a:extLst>
          </p:cNvPr>
          <p:cNvGrpSpPr/>
          <p:nvPr/>
        </p:nvGrpSpPr>
        <p:grpSpPr>
          <a:xfrm>
            <a:off x="7878485" y="1824973"/>
            <a:ext cx="606541" cy="608839"/>
            <a:chOff x="365332" y="1854129"/>
            <a:chExt cx="1154724" cy="865432"/>
          </a:xfrm>
          <a:solidFill>
            <a:schemeClr val="accent4">
              <a:lumMod val="50000"/>
            </a:schemeClr>
          </a:solidFill>
        </p:grpSpPr>
        <p:sp>
          <p:nvSpPr>
            <p:cNvPr id="59" name="Rounded Rectangle 21">
              <a:extLst>
                <a:ext uri="{FF2B5EF4-FFF2-40B4-BE49-F238E27FC236}">
                  <a16:creationId xmlns:a16="http://schemas.microsoft.com/office/drawing/2014/main" id="{76ADA743-5B3F-4B13-ACE6-1BF235D15200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0CE9129-CE98-4417-92E0-C7066DA4754A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DA77669-066C-43EF-AA2D-CE4D549F69FA}"/>
              </a:ext>
            </a:extLst>
          </p:cNvPr>
          <p:cNvGrpSpPr/>
          <p:nvPr/>
        </p:nvGrpSpPr>
        <p:grpSpPr>
          <a:xfrm>
            <a:off x="8331380" y="2805374"/>
            <a:ext cx="606541" cy="608839"/>
            <a:chOff x="365332" y="1854129"/>
            <a:chExt cx="1154724" cy="865432"/>
          </a:xfrm>
          <a:solidFill>
            <a:srgbClr val="9966FF"/>
          </a:solidFill>
        </p:grpSpPr>
        <p:sp>
          <p:nvSpPr>
            <p:cNvPr id="62" name="Rounded Rectangle 21">
              <a:extLst>
                <a:ext uri="{FF2B5EF4-FFF2-40B4-BE49-F238E27FC236}">
                  <a16:creationId xmlns:a16="http://schemas.microsoft.com/office/drawing/2014/main" id="{0B8E923C-0F4F-4900-BCA6-C9A8DE702979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8BD8712-3FF0-4101-B950-443CA9E32CFC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1EE17F7-553B-4F52-8081-53E321E8996F}"/>
              </a:ext>
            </a:extLst>
          </p:cNvPr>
          <p:cNvGrpSpPr/>
          <p:nvPr/>
        </p:nvGrpSpPr>
        <p:grpSpPr>
          <a:xfrm>
            <a:off x="5714687" y="1398673"/>
            <a:ext cx="1174313" cy="334119"/>
            <a:chOff x="6696929" y="543893"/>
            <a:chExt cx="2153642" cy="687111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AE1EFA3-49DF-44B2-A460-FB43085B1AE5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E054B8A-0D00-481B-A5A0-EFAFA1DD3BA6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FDFA59D-D6DD-4E0B-A5BE-7248AD6E6802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C598245-1272-40F7-A4C9-0A871F5F965C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DAD4A67-EB9D-4B26-9BC7-D603434CB276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0EB20B2-BA68-4431-B284-20C57B19AE56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B3CC3E4-F3FB-4B7E-8ADD-17237354C525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A3C1CE1-216A-4FBB-B9D5-CB05BD4B55E6}"/>
              </a:ext>
            </a:extLst>
          </p:cNvPr>
          <p:cNvGrpSpPr/>
          <p:nvPr/>
        </p:nvGrpSpPr>
        <p:grpSpPr>
          <a:xfrm>
            <a:off x="6650855" y="1291981"/>
            <a:ext cx="1174313" cy="334119"/>
            <a:chOff x="6696929" y="543893"/>
            <a:chExt cx="2153642" cy="687111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6301C46-9472-4EB6-B4F4-4EE662F196B5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83ED76C-36F7-49DA-B49B-7B17B7C73495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67172B4-3048-44A7-9461-C0B628E6C454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0867122-3409-4E29-9E93-8E4CBE248E24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40BA06A-80F0-4660-B336-E1CF279D2C98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5153A99-5FCF-4F9B-AC08-16144578F69B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2240B27-DB90-4E9F-9FEE-4600EAF7A174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C572DFF-5C65-4C79-9869-71D4E1D398D0}"/>
              </a:ext>
            </a:extLst>
          </p:cNvPr>
          <p:cNvGrpSpPr/>
          <p:nvPr/>
        </p:nvGrpSpPr>
        <p:grpSpPr>
          <a:xfrm>
            <a:off x="7696819" y="1557579"/>
            <a:ext cx="1174313" cy="334119"/>
            <a:chOff x="6696929" y="543893"/>
            <a:chExt cx="2153642" cy="687111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7FF3AD9-26C9-4DD9-87E6-3BB64C0E8DB3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0D9B377-479B-4B24-AC3B-D2D64F4AAB3C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C9B2DB6-3EF3-4604-924D-A0862524668B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919A75A-DF76-4902-98EC-BC19A585A88B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78F6C7E-E1E3-4929-B1CF-10FF8203F137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D0983DC-4100-4291-86D3-5D0E3790B109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CB0817C-4371-4BCC-911A-E485867429EC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99A615F-6C1A-43EF-BC9B-A48357E7B40A}"/>
              </a:ext>
            </a:extLst>
          </p:cNvPr>
          <p:cNvGrpSpPr/>
          <p:nvPr/>
        </p:nvGrpSpPr>
        <p:grpSpPr>
          <a:xfrm>
            <a:off x="8154042" y="2539867"/>
            <a:ext cx="1174313" cy="334119"/>
            <a:chOff x="6696929" y="543893"/>
            <a:chExt cx="2153642" cy="687111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DCAA8F6-4237-44A7-ABB7-C06D47EC660F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79C5E65-F7AD-43B2-9320-FDC4CA6E999C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57C56D4-9C82-407C-8E2B-D32DA6F2657B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FBB53D7-4536-4898-A4FB-5791A53BAFA3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976D151-63B0-4A2E-A111-FB79D31E8579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9B6A90E-E349-4668-BED9-0A4CC18A9414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5231E72-4708-4E39-BE6E-80D32C2533DC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05CA403-71D7-4E9B-B81C-7F14B38AB792}"/>
              </a:ext>
            </a:extLst>
          </p:cNvPr>
          <p:cNvGrpSpPr/>
          <p:nvPr/>
        </p:nvGrpSpPr>
        <p:grpSpPr>
          <a:xfrm>
            <a:off x="5060784" y="2614362"/>
            <a:ext cx="1174313" cy="334119"/>
            <a:chOff x="6696929" y="543893"/>
            <a:chExt cx="2153642" cy="687111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E539C24-39E2-481E-AF2B-99FB2CCCB49F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22296D4-412A-428C-8A0A-DA14A86B0D40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BEA1715-D6AF-46C6-AEA9-7022B3B1B613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C4A58FF-2538-459C-8B01-7FC4A5680B0D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2C15FCA-615C-4031-8400-9485A87C0ADE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A2FB264-F61B-49C2-80C8-62BDB43468DB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39681BE-F3CF-48B2-92B8-D7A03E885066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E9AD277-7A09-4E7D-8C94-F6DB8662EBAB}"/>
              </a:ext>
            </a:extLst>
          </p:cNvPr>
          <p:cNvGrpSpPr/>
          <p:nvPr/>
        </p:nvGrpSpPr>
        <p:grpSpPr>
          <a:xfrm>
            <a:off x="6033455" y="2485292"/>
            <a:ext cx="1174313" cy="334119"/>
            <a:chOff x="6696929" y="543893"/>
            <a:chExt cx="2153642" cy="687111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57954BC-DC4C-47D0-A7DF-FFC290C6E0B6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2392BEA-E13F-42B3-B932-53FF6C05DD03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6260878-0515-4860-AB34-21DCC368D9D0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CEC8DBC-5CCE-44C3-9D61-FE7B456F4454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75A5B89-EE1E-493F-ADC9-F0842F64AB4F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0FA06F5-7902-4101-8D9B-4E0A507E7484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AC71ED-4879-49BE-A809-BC9584E0E737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9922268-C907-4BCB-9A83-C5F31DFB6985}"/>
              </a:ext>
            </a:extLst>
          </p:cNvPr>
          <p:cNvGrpSpPr/>
          <p:nvPr/>
        </p:nvGrpSpPr>
        <p:grpSpPr>
          <a:xfrm>
            <a:off x="6965331" y="2334825"/>
            <a:ext cx="1174313" cy="334119"/>
            <a:chOff x="6696929" y="543893"/>
            <a:chExt cx="2153642" cy="687111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6EFD099-B76F-463D-B2E5-BDA381BD501F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2EBEDEE-2A66-43CF-B88D-07281941E471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59D5739-0229-4D81-8250-E3AC9454C6A4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E8C13E4-E11C-4F59-83BE-769F890D8000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E6C06B2-C70D-4415-8FE6-3B2494C9E004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8E32524-9DFC-42CE-9CA0-19D4AB54887A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6F7F3D6-0C2C-4C7B-B3A0-69A29A8245E1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06BFF56-DE8B-4265-B3FC-838329CCFBE3}"/>
              </a:ext>
            </a:extLst>
          </p:cNvPr>
          <p:cNvGrpSpPr/>
          <p:nvPr/>
        </p:nvGrpSpPr>
        <p:grpSpPr>
          <a:xfrm>
            <a:off x="7370564" y="3255522"/>
            <a:ext cx="1174313" cy="334119"/>
            <a:chOff x="6696929" y="543893"/>
            <a:chExt cx="2153642" cy="687111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2549E37-01B5-4919-8DBA-869C2A21C672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4D082CF-EFC6-4CEA-8FC7-ABA62D32240B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369EE87-EE7C-4850-93C7-FB90596D9901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EAE0297-07A4-4B67-8F03-8FBE68EE8F1B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1E981E1-4DE6-4073-947F-CF3F881806CB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3563221-BBA1-44EC-8C6B-4C41E38C73AC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856CAB7-DA62-4DFF-B1C7-7BDF82198487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1DA2ADC-8400-4A3C-8464-46E08A493A35}"/>
              </a:ext>
            </a:extLst>
          </p:cNvPr>
          <p:cNvGrpSpPr/>
          <p:nvPr/>
        </p:nvGrpSpPr>
        <p:grpSpPr>
          <a:xfrm>
            <a:off x="6317381" y="3476048"/>
            <a:ext cx="1174313" cy="334119"/>
            <a:chOff x="6696929" y="543893"/>
            <a:chExt cx="2153642" cy="687111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19883CF-C8E1-4AC7-A221-0217213FA26C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2707AF6-8BB5-4129-83AA-61B5FF50F1C1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E0A86BC-1B05-4390-B09B-8805D47A76B5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0AD2959-206C-48A7-95AD-93DC43C7CD4B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ED6B14EE-9E0A-4D13-A95E-411DB866D308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C8250BA-DC4F-4614-B30B-642C5879A560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AA8B92E-9A98-41AF-9D68-7011FC6EC168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37C1D7B1-F1E9-4205-8341-8F43579E8EBC}"/>
              </a:ext>
            </a:extLst>
          </p:cNvPr>
          <p:cNvSpPr txBox="1"/>
          <p:nvPr/>
        </p:nvSpPr>
        <p:spPr>
          <a:xfrm>
            <a:off x="4452388" y="2433812"/>
            <a:ext cx="35298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/>
              <a:t>vs.</a:t>
            </a:r>
            <a:endParaRPr lang="en-NL" sz="1013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F68DBD-7CDB-47F2-A162-1ECB571C2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93443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21">
            <a:extLst>
              <a:ext uri="{FF2B5EF4-FFF2-40B4-BE49-F238E27FC236}">
                <a16:creationId xmlns:a16="http://schemas.microsoft.com/office/drawing/2014/main" id="{C2BB5F90-E27E-420C-AA46-E84D9B8A5272}"/>
              </a:ext>
            </a:extLst>
          </p:cNvPr>
          <p:cNvSpPr/>
          <p:nvPr/>
        </p:nvSpPr>
        <p:spPr>
          <a:xfrm>
            <a:off x="364213" y="1694967"/>
            <a:ext cx="2009711" cy="1166708"/>
          </a:xfrm>
          <a:prstGeom prst="round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0322">
              <a:defRPr/>
            </a:pPr>
            <a:endParaRPr lang="en-US" sz="1800" kern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B9F1A-19FB-4A7F-B248-2B8068126380}"/>
              </a:ext>
            </a:extLst>
          </p:cNvPr>
          <p:cNvSpPr txBox="1"/>
          <p:nvPr/>
        </p:nvSpPr>
        <p:spPr>
          <a:xfrm>
            <a:off x="361113" y="2095312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[mini] µ</a:t>
            </a:r>
            <a:r>
              <a:rPr lang="nl-NL" sz="2400" dirty="0" err="1"/>
              <a:t>onolith</a:t>
            </a:r>
            <a:endParaRPr lang="nl-NL" sz="24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751C11C-09A1-49E9-BB78-FB179FC20627}"/>
              </a:ext>
            </a:extLst>
          </p:cNvPr>
          <p:cNvSpPr/>
          <p:nvPr/>
        </p:nvSpPr>
        <p:spPr>
          <a:xfrm>
            <a:off x="2652623" y="2034112"/>
            <a:ext cx="797902" cy="619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2C64411A-EEF5-4B09-9026-3D7DB97819CF}"/>
              </a:ext>
            </a:extLst>
          </p:cNvPr>
          <p:cNvSpPr/>
          <p:nvPr/>
        </p:nvSpPr>
        <p:spPr>
          <a:xfrm>
            <a:off x="3683767" y="1694967"/>
            <a:ext cx="2009711" cy="1166708"/>
          </a:xfrm>
          <a:prstGeom prst="round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0322">
              <a:defRPr/>
            </a:pPr>
            <a:endParaRPr lang="en-US" sz="1800" kern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8C1D50C-B7CE-4AF7-BAFD-F3FBD86929C6}"/>
              </a:ext>
            </a:extLst>
          </p:cNvPr>
          <p:cNvSpPr/>
          <p:nvPr/>
        </p:nvSpPr>
        <p:spPr>
          <a:xfrm>
            <a:off x="3712552" y="1740656"/>
            <a:ext cx="1872762" cy="995729"/>
          </a:xfrm>
          <a:custGeom>
            <a:avLst/>
            <a:gdLst>
              <a:gd name="connsiteX0" fmla="*/ 0 w 2497016"/>
              <a:gd name="connsiteY0" fmla="*/ 1327639 h 1327639"/>
              <a:gd name="connsiteX1" fmla="*/ 756139 w 2497016"/>
              <a:gd name="connsiteY1" fmla="*/ 1134208 h 1327639"/>
              <a:gd name="connsiteX2" fmla="*/ 1028700 w 2497016"/>
              <a:gd name="connsiteY2" fmla="*/ 685800 h 1327639"/>
              <a:gd name="connsiteX3" fmla="*/ 1688123 w 2497016"/>
              <a:gd name="connsiteY3" fmla="*/ 527539 h 1327639"/>
              <a:gd name="connsiteX4" fmla="*/ 2048608 w 2497016"/>
              <a:gd name="connsiteY4" fmla="*/ 685800 h 1327639"/>
              <a:gd name="connsiteX5" fmla="*/ 2338754 w 2497016"/>
              <a:gd name="connsiteY5" fmla="*/ 334108 h 1327639"/>
              <a:gd name="connsiteX6" fmla="*/ 2497016 w 2497016"/>
              <a:gd name="connsiteY6" fmla="*/ 0 h 132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7016" h="1327639">
                <a:moveTo>
                  <a:pt x="0" y="1327639"/>
                </a:moveTo>
                <a:cubicBezTo>
                  <a:pt x="292344" y="1284410"/>
                  <a:pt x="584689" y="1241181"/>
                  <a:pt x="756139" y="1134208"/>
                </a:cubicBezTo>
                <a:cubicBezTo>
                  <a:pt x="927589" y="1027235"/>
                  <a:pt x="873369" y="786911"/>
                  <a:pt x="1028700" y="685800"/>
                </a:cubicBezTo>
                <a:cubicBezTo>
                  <a:pt x="1184031" y="584689"/>
                  <a:pt x="1518138" y="527539"/>
                  <a:pt x="1688123" y="527539"/>
                </a:cubicBezTo>
                <a:cubicBezTo>
                  <a:pt x="1858108" y="527539"/>
                  <a:pt x="1940170" y="718038"/>
                  <a:pt x="2048608" y="685800"/>
                </a:cubicBezTo>
                <a:cubicBezTo>
                  <a:pt x="2157046" y="653562"/>
                  <a:pt x="2264019" y="448408"/>
                  <a:pt x="2338754" y="334108"/>
                </a:cubicBezTo>
                <a:cubicBezTo>
                  <a:pt x="2413489" y="219808"/>
                  <a:pt x="2455252" y="109904"/>
                  <a:pt x="2497016" y="0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7C3A79F9-A245-4160-A43B-4FDC4C93E4DC}"/>
              </a:ext>
            </a:extLst>
          </p:cNvPr>
          <p:cNvSpPr/>
          <p:nvPr/>
        </p:nvSpPr>
        <p:spPr>
          <a:xfrm>
            <a:off x="6901961" y="1694967"/>
            <a:ext cx="866043" cy="649074"/>
          </a:xfrm>
          <a:prstGeom prst="roundRect">
            <a:avLst/>
          </a:prstGeom>
          <a:solidFill>
            <a:srgbClr val="9966FF"/>
          </a:soli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0322">
              <a:defRPr/>
            </a:pPr>
            <a:endParaRPr lang="en-US" sz="1800" kern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DFA36B-BDC8-46D3-852B-1C95E635D948}"/>
              </a:ext>
            </a:extLst>
          </p:cNvPr>
          <p:cNvSpPr txBox="1"/>
          <p:nvPr/>
        </p:nvSpPr>
        <p:spPr>
          <a:xfrm>
            <a:off x="7149113" y="1694967"/>
            <a:ext cx="4283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300" dirty="0"/>
              <a:t>µ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DB1C1AE-EFE6-4031-BB16-347E89398E7F}"/>
              </a:ext>
            </a:extLst>
          </p:cNvPr>
          <p:cNvSpPr/>
          <p:nvPr/>
        </p:nvSpPr>
        <p:spPr>
          <a:xfrm>
            <a:off x="5909943" y="2062181"/>
            <a:ext cx="797902" cy="619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ECCACAB5-AE43-48D7-AC79-21D2FDDCD266}"/>
              </a:ext>
            </a:extLst>
          </p:cNvPr>
          <p:cNvSpPr/>
          <p:nvPr/>
        </p:nvSpPr>
        <p:spPr>
          <a:xfrm>
            <a:off x="7962119" y="2314603"/>
            <a:ext cx="866043" cy="649074"/>
          </a:xfrm>
          <a:prstGeom prst="roundRect">
            <a:avLst/>
          </a:prstGeom>
          <a:solidFill>
            <a:srgbClr val="9933FF"/>
          </a:soli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0322">
              <a:defRPr/>
            </a:pPr>
            <a:endParaRPr lang="en-US" sz="1800" kern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58255-8CF4-4542-ACBA-BEAD55F58DA9}"/>
              </a:ext>
            </a:extLst>
          </p:cNvPr>
          <p:cNvSpPr txBox="1"/>
          <p:nvPr/>
        </p:nvSpPr>
        <p:spPr>
          <a:xfrm>
            <a:off x="8209272" y="2314603"/>
            <a:ext cx="4283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300" dirty="0"/>
              <a:t>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D42A58-198F-4729-8E0B-9CFFDAB0A132}"/>
              </a:ext>
            </a:extLst>
          </p:cNvPr>
          <p:cNvSpPr txBox="1"/>
          <p:nvPr/>
        </p:nvSpPr>
        <p:spPr>
          <a:xfrm>
            <a:off x="4096568" y="1615365"/>
            <a:ext cx="4283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300" dirty="0">
                <a:solidFill>
                  <a:srgbClr val="9966FF"/>
                </a:solidFill>
              </a:rPr>
              <a:t>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073715-B8F4-4BC5-952F-6D0FF8DFF92E}"/>
              </a:ext>
            </a:extLst>
          </p:cNvPr>
          <p:cNvSpPr txBox="1"/>
          <p:nvPr/>
        </p:nvSpPr>
        <p:spPr>
          <a:xfrm>
            <a:off x="4977757" y="2238519"/>
            <a:ext cx="4283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300" dirty="0">
                <a:solidFill>
                  <a:srgbClr val="9933FF"/>
                </a:solidFill>
              </a:rPr>
              <a:t>µ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29191C-429A-499F-AED6-1B9CBD476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98131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161F8F-87CE-4265-AD1D-55B04EDA7465}"/>
              </a:ext>
            </a:extLst>
          </p:cNvPr>
          <p:cNvGrpSpPr/>
          <p:nvPr/>
        </p:nvGrpSpPr>
        <p:grpSpPr>
          <a:xfrm>
            <a:off x="2354141" y="1002323"/>
            <a:ext cx="4308689" cy="3257800"/>
            <a:chOff x="4911689" y="1327638"/>
            <a:chExt cx="2679614" cy="1721103"/>
          </a:xfrm>
        </p:grpSpPr>
        <p:sp>
          <p:nvSpPr>
            <p:cNvPr id="9" name="Rounded Rectangle 21">
              <a:extLst>
                <a:ext uri="{FF2B5EF4-FFF2-40B4-BE49-F238E27FC236}">
                  <a16:creationId xmlns:a16="http://schemas.microsoft.com/office/drawing/2014/main" id="{2C64411A-EEF5-4B09-9026-3D7DB97819CF}"/>
                </a:ext>
              </a:extLst>
            </p:cNvPr>
            <p:cNvSpPr/>
            <p:nvPr/>
          </p:nvSpPr>
          <p:spPr>
            <a:xfrm>
              <a:off x="4911689" y="1433775"/>
              <a:ext cx="2679614" cy="1555610"/>
            </a:xfrm>
            <a:prstGeom prst="roundRect">
              <a:avLst/>
            </a:prstGeom>
            <a:gradFill rotWithShape="1">
              <a:gsLst>
                <a:gs pos="0">
                  <a:srgbClr val="613C91">
                    <a:lumMod val="110000"/>
                    <a:satMod val="105000"/>
                    <a:tint val="67000"/>
                  </a:srgbClr>
                </a:gs>
                <a:gs pos="50000">
                  <a:srgbClr val="613C91">
                    <a:lumMod val="105000"/>
                    <a:satMod val="103000"/>
                    <a:tint val="73000"/>
                  </a:srgbClr>
                </a:gs>
                <a:gs pos="100000">
                  <a:srgbClr val="613C9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5400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C1D50C-B7CE-4AF7-BAFD-F3FBD86929C6}"/>
                </a:ext>
              </a:extLst>
            </p:cNvPr>
            <p:cNvSpPr/>
            <p:nvPr/>
          </p:nvSpPr>
          <p:spPr>
            <a:xfrm>
              <a:off x="4950069" y="1494692"/>
              <a:ext cx="2497016" cy="1327639"/>
            </a:xfrm>
            <a:custGeom>
              <a:avLst/>
              <a:gdLst>
                <a:gd name="connsiteX0" fmla="*/ 0 w 2497016"/>
                <a:gd name="connsiteY0" fmla="*/ 1327639 h 1327639"/>
                <a:gd name="connsiteX1" fmla="*/ 756139 w 2497016"/>
                <a:gd name="connsiteY1" fmla="*/ 1134208 h 1327639"/>
                <a:gd name="connsiteX2" fmla="*/ 1028700 w 2497016"/>
                <a:gd name="connsiteY2" fmla="*/ 685800 h 1327639"/>
                <a:gd name="connsiteX3" fmla="*/ 1688123 w 2497016"/>
                <a:gd name="connsiteY3" fmla="*/ 527539 h 1327639"/>
                <a:gd name="connsiteX4" fmla="*/ 2048608 w 2497016"/>
                <a:gd name="connsiteY4" fmla="*/ 685800 h 1327639"/>
                <a:gd name="connsiteX5" fmla="*/ 2338754 w 2497016"/>
                <a:gd name="connsiteY5" fmla="*/ 334108 h 1327639"/>
                <a:gd name="connsiteX6" fmla="*/ 2497016 w 2497016"/>
                <a:gd name="connsiteY6" fmla="*/ 0 h 13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016" h="1327639">
                  <a:moveTo>
                    <a:pt x="0" y="1327639"/>
                  </a:moveTo>
                  <a:cubicBezTo>
                    <a:pt x="292344" y="1284410"/>
                    <a:pt x="584689" y="1241181"/>
                    <a:pt x="756139" y="1134208"/>
                  </a:cubicBezTo>
                  <a:cubicBezTo>
                    <a:pt x="927589" y="1027235"/>
                    <a:pt x="873369" y="786911"/>
                    <a:pt x="1028700" y="685800"/>
                  </a:cubicBezTo>
                  <a:cubicBezTo>
                    <a:pt x="1184031" y="584689"/>
                    <a:pt x="1518138" y="527539"/>
                    <a:pt x="1688123" y="527539"/>
                  </a:cubicBezTo>
                  <a:cubicBezTo>
                    <a:pt x="1858108" y="527539"/>
                    <a:pt x="1940170" y="718038"/>
                    <a:pt x="2048608" y="685800"/>
                  </a:cubicBezTo>
                  <a:cubicBezTo>
                    <a:pt x="2157046" y="653562"/>
                    <a:pt x="2264019" y="448408"/>
                    <a:pt x="2338754" y="334108"/>
                  </a:cubicBezTo>
                  <a:cubicBezTo>
                    <a:pt x="2413489" y="219808"/>
                    <a:pt x="2455252" y="109904"/>
                    <a:pt x="2497016" y="0"/>
                  </a:cubicBezTo>
                </a:path>
              </a:pathLst>
            </a:custGeom>
            <a:noFill/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5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D42A58-198F-4729-8E0B-9CFFDAB0A132}"/>
                </a:ext>
              </a:extLst>
            </p:cNvPr>
            <p:cNvSpPr txBox="1"/>
            <p:nvPr/>
          </p:nvSpPr>
          <p:spPr>
            <a:xfrm>
              <a:off x="5462091" y="1327638"/>
              <a:ext cx="590378" cy="890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0350" dirty="0">
                  <a:solidFill>
                    <a:srgbClr val="9966FF"/>
                  </a:solidFill>
                </a:rPr>
                <a:t>µ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073715-B8F4-4BC5-952F-6D0FF8DFF92E}"/>
                </a:ext>
              </a:extLst>
            </p:cNvPr>
            <p:cNvSpPr txBox="1"/>
            <p:nvPr/>
          </p:nvSpPr>
          <p:spPr>
            <a:xfrm>
              <a:off x="6637009" y="2158511"/>
              <a:ext cx="590378" cy="890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0350" dirty="0">
                  <a:solidFill>
                    <a:srgbClr val="9933FF"/>
                  </a:solidFill>
                </a:rPr>
                <a:t>µ</a:t>
              </a: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9F1E0F5-7C15-421C-9990-71ECD8095362}"/>
              </a:ext>
            </a:extLst>
          </p:cNvPr>
          <p:cNvSpPr/>
          <p:nvPr/>
        </p:nvSpPr>
        <p:spPr>
          <a:xfrm>
            <a:off x="248511" y="43715"/>
            <a:ext cx="2990650" cy="1077934"/>
          </a:xfrm>
          <a:prstGeom prst="wedgeRoundRectCallout">
            <a:avLst>
              <a:gd name="adj1" fmla="val 39092"/>
              <a:gd name="adj2" fmla="val 832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 err="1"/>
              <a:t>Owned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Business Manager X</a:t>
            </a:r>
          </a:p>
          <a:p>
            <a:pPr algn="ctr"/>
            <a:r>
              <a:rPr lang="nl-NL" sz="1200" dirty="0"/>
              <a:t>High Change </a:t>
            </a:r>
            <a:r>
              <a:rPr lang="nl-NL" sz="1200" dirty="0" err="1"/>
              <a:t>Rate</a:t>
            </a:r>
            <a:endParaRPr lang="nl-NL" sz="1200" dirty="0"/>
          </a:p>
          <a:p>
            <a:pPr algn="ctr"/>
            <a:r>
              <a:rPr lang="nl-NL" sz="1200" dirty="0" err="1"/>
              <a:t>Highly</a:t>
            </a:r>
            <a:r>
              <a:rPr lang="nl-NL" sz="1200" dirty="0"/>
              <a:t> </a:t>
            </a:r>
            <a:r>
              <a:rPr lang="nl-NL" sz="1200" dirty="0" err="1"/>
              <a:t>Available</a:t>
            </a:r>
            <a:endParaRPr lang="nl-NL" sz="1200" dirty="0"/>
          </a:p>
          <a:p>
            <a:pPr algn="ctr"/>
            <a:r>
              <a:rPr lang="nl-NL" sz="1200" dirty="0" err="1"/>
              <a:t>Needs</a:t>
            </a:r>
            <a:r>
              <a:rPr lang="nl-NL" sz="1200" dirty="0"/>
              <a:t>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scale</a:t>
            </a:r>
            <a:r>
              <a:rPr lang="nl-NL" sz="1200" dirty="0"/>
              <a:t> up </a:t>
            </a:r>
            <a:r>
              <a:rPr lang="nl-NL" sz="1200" dirty="0" err="1"/>
              <a:t>to</a:t>
            </a:r>
            <a:r>
              <a:rPr lang="nl-NL" sz="1200" dirty="0"/>
              <a:t> 10x </a:t>
            </a:r>
            <a:r>
              <a:rPr lang="nl-NL" sz="1200" dirty="0" err="1"/>
              <a:t>between</a:t>
            </a:r>
            <a:r>
              <a:rPr lang="nl-NL" sz="1200" dirty="0"/>
              <a:t> 7-10PM</a:t>
            </a:r>
          </a:p>
          <a:p>
            <a:pPr algn="ctr"/>
            <a:r>
              <a:rPr lang="nl-NL" sz="1200" dirty="0" err="1"/>
              <a:t>Can</a:t>
            </a:r>
            <a:r>
              <a:rPr lang="nl-NL" sz="1200" dirty="0"/>
              <a:t> </a:t>
            </a:r>
            <a:r>
              <a:rPr lang="nl-NL" sz="1200" dirty="0" err="1"/>
              <a:t>be</a:t>
            </a:r>
            <a:r>
              <a:rPr lang="nl-NL" sz="1200" dirty="0"/>
              <a:t> </a:t>
            </a:r>
            <a:r>
              <a:rPr lang="nl-NL" sz="1200" dirty="0" err="1"/>
              <a:t>done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team of 5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1B1C9813-CEA6-4826-A205-493C0BBE7A09}"/>
              </a:ext>
            </a:extLst>
          </p:cNvPr>
          <p:cNvSpPr/>
          <p:nvPr/>
        </p:nvSpPr>
        <p:spPr>
          <a:xfrm>
            <a:off x="6098399" y="3913137"/>
            <a:ext cx="2990650" cy="1206744"/>
          </a:xfrm>
          <a:prstGeom prst="wedgeRoundRectCallout">
            <a:avLst>
              <a:gd name="adj1" fmla="val -42491"/>
              <a:gd name="adj2" fmla="val -861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Owned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Business Manager Y</a:t>
            </a:r>
          </a:p>
          <a:p>
            <a:pPr algn="ctr"/>
            <a:r>
              <a:rPr lang="nl-NL" sz="1200" dirty="0"/>
              <a:t>Business </a:t>
            </a:r>
            <a:r>
              <a:rPr lang="nl-NL" sz="1200" dirty="0" err="1"/>
              <a:t>Hours</a:t>
            </a:r>
            <a:r>
              <a:rPr lang="nl-NL" sz="1200" dirty="0"/>
              <a:t> availability</a:t>
            </a:r>
          </a:p>
          <a:p>
            <a:pPr algn="ctr"/>
            <a:r>
              <a:rPr lang="nl-NL" sz="1200" dirty="0" err="1"/>
              <a:t>Some</a:t>
            </a:r>
            <a:r>
              <a:rPr lang="nl-NL" sz="1200" dirty="0"/>
              <a:t> </a:t>
            </a:r>
            <a:r>
              <a:rPr lang="nl-NL" sz="1200" dirty="0" err="1"/>
              <a:t>Highly</a:t>
            </a:r>
            <a:r>
              <a:rPr lang="nl-NL" sz="1200" dirty="0"/>
              <a:t> Secure Data</a:t>
            </a:r>
          </a:p>
          <a:p>
            <a:pPr algn="ctr"/>
            <a:r>
              <a:rPr lang="nl-NL" sz="1200" dirty="0" err="1"/>
              <a:t>Fairly</a:t>
            </a:r>
            <a:r>
              <a:rPr lang="nl-NL" sz="1200" dirty="0"/>
              <a:t> constant load  </a:t>
            </a:r>
          </a:p>
          <a:p>
            <a:pPr algn="ctr"/>
            <a:r>
              <a:rPr lang="nl-NL" sz="1200" dirty="0" err="1"/>
              <a:t>Very</a:t>
            </a:r>
            <a:r>
              <a:rPr lang="nl-NL" sz="1200" dirty="0"/>
              <a:t> </a:t>
            </a:r>
            <a:r>
              <a:rPr lang="nl-NL" sz="1200" dirty="0" err="1"/>
              <a:t>strict</a:t>
            </a:r>
            <a:r>
              <a:rPr lang="nl-NL" sz="1200" dirty="0"/>
              <a:t> QA steps in CI/CD </a:t>
            </a:r>
            <a:r>
              <a:rPr lang="nl-NL" sz="1200" dirty="0" err="1"/>
              <a:t>process</a:t>
            </a:r>
            <a:endParaRPr lang="nl-NL" sz="1200" dirty="0"/>
          </a:p>
          <a:p>
            <a:pPr algn="ctr"/>
            <a:r>
              <a:rPr lang="nl-NL" sz="1200" dirty="0" err="1"/>
              <a:t>Can</a:t>
            </a:r>
            <a:r>
              <a:rPr lang="nl-NL" sz="1200" dirty="0"/>
              <a:t> </a:t>
            </a:r>
            <a:r>
              <a:rPr lang="nl-NL" sz="1200" dirty="0" err="1"/>
              <a:t>be</a:t>
            </a:r>
            <a:r>
              <a:rPr lang="nl-NL" sz="1200" dirty="0"/>
              <a:t> </a:t>
            </a:r>
            <a:r>
              <a:rPr lang="nl-NL" sz="1200" dirty="0" err="1"/>
              <a:t>done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team of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76059-A4C7-41F5-B7BA-845BDB247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2291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Webshop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1900176" y="1295689"/>
            <a:ext cx="5343648" cy="1060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Shop Portal</a:t>
            </a:r>
            <a:endParaRPr lang="nl-NL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3EECB8-B575-44D0-80C1-5529D8F33697}"/>
              </a:ext>
            </a:extLst>
          </p:cNvPr>
          <p:cNvSpPr/>
          <p:nvPr/>
        </p:nvSpPr>
        <p:spPr>
          <a:xfrm>
            <a:off x="950119" y="2778919"/>
            <a:ext cx="7172325" cy="19573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Backend</a:t>
            </a:r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33B13C-4D87-4FE7-BD4E-217BFB0AC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5853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r>
              <a:rPr lang="en-US" dirty="0"/>
              <a:t> based </a:t>
            </a:r>
            <a:r>
              <a:rPr lang="en-US" dirty="0" err="1"/>
              <a:t>Webshop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1645320" y="3522763"/>
            <a:ext cx="1378132" cy="70539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Customers</a:t>
            </a:r>
          </a:p>
          <a:p>
            <a:pPr algn="ctr"/>
            <a:endParaRPr lang="en-US" sz="1200" dirty="0"/>
          </a:p>
        </p:txBody>
      </p:sp>
      <p:sp>
        <p:nvSpPr>
          <p:cNvPr id="5" name="Rounded Rectangle 4"/>
          <p:cNvSpPr/>
          <p:nvPr/>
        </p:nvSpPr>
        <p:spPr>
          <a:xfrm>
            <a:off x="3121047" y="3522763"/>
            <a:ext cx="1378132" cy="705395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Orders</a:t>
            </a:r>
          </a:p>
          <a:p>
            <a:pPr algn="ctr"/>
            <a:endParaRPr lang="en-US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596774" y="3522763"/>
            <a:ext cx="1378132" cy="705395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Products</a:t>
            </a:r>
          </a:p>
          <a:p>
            <a:pPr algn="ctr"/>
            <a:endParaRPr lang="en-US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6072501" y="3522763"/>
            <a:ext cx="1378132" cy="705395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Loyalty</a:t>
            </a:r>
          </a:p>
          <a:p>
            <a:pPr algn="ctr"/>
            <a:endParaRPr lang="en-US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7548228" y="3522763"/>
            <a:ext cx="1378132" cy="705395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Finance</a:t>
            </a:r>
          </a:p>
          <a:p>
            <a:pPr algn="ctr"/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195719" y="3522763"/>
            <a:ext cx="1352006" cy="70539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dk1"/>
                </a:solidFill>
              </a:rPr>
              <a:t>µ </a:t>
            </a:r>
            <a:r>
              <a:rPr lang="en-US" sz="1013" dirty="0"/>
              <a:t>Logistics</a:t>
            </a:r>
          </a:p>
          <a:p>
            <a:pPr algn="ctr"/>
            <a:endParaRPr lang="nl-NL" sz="1013" dirty="0"/>
          </a:p>
        </p:txBody>
      </p:sp>
      <p:sp>
        <p:nvSpPr>
          <p:cNvPr id="10" name="Rounded Rectangle 9"/>
          <p:cNvSpPr/>
          <p:nvPr/>
        </p:nvSpPr>
        <p:spPr>
          <a:xfrm>
            <a:off x="1900176" y="1295689"/>
            <a:ext cx="5343648" cy="1060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Shop Portal</a:t>
            </a:r>
            <a:endParaRPr lang="nl-NL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2189710" y="2029003"/>
            <a:ext cx="833741" cy="2442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Customers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10198" y="2029003"/>
            <a:ext cx="833741" cy="244258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Orders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30685" y="2029003"/>
            <a:ext cx="833741" cy="24425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Products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251173" y="2029003"/>
            <a:ext cx="833741" cy="244258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Loyalty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271661" y="2029003"/>
            <a:ext cx="833741" cy="244258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Finance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442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8">
            <a:extLst>
              <a:ext uri="{FF2B5EF4-FFF2-40B4-BE49-F238E27FC236}">
                <a16:creationId xmlns:a16="http://schemas.microsoft.com/office/drawing/2014/main" id="{279AE165-D842-4B0F-ADEE-6D8B3DA1ED78}"/>
              </a:ext>
            </a:extLst>
          </p:cNvPr>
          <p:cNvSpPr/>
          <p:nvPr/>
        </p:nvSpPr>
        <p:spPr>
          <a:xfrm>
            <a:off x="1792174" y="2143608"/>
            <a:ext cx="1884234" cy="101638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50" dirty="0">
                <a:solidFill>
                  <a:schemeClr val="dk1"/>
                </a:solidFill>
              </a:rPr>
              <a:t>µ </a:t>
            </a:r>
            <a:r>
              <a:rPr lang="en-US" sz="2700" dirty="0"/>
              <a:t>Logistics</a:t>
            </a:r>
            <a:endParaRPr lang="en-US" sz="1800" dirty="0"/>
          </a:p>
          <a:p>
            <a:pPr algn="ctr"/>
            <a:endParaRPr lang="nl-NL" sz="1800" dirty="0"/>
          </a:p>
        </p:txBody>
      </p:sp>
      <p:sp>
        <p:nvSpPr>
          <p:cNvPr id="3" name="Rounded Rectangle 21">
            <a:extLst>
              <a:ext uri="{FF2B5EF4-FFF2-40B4-BE49-F238E27FC236}">
                <a16:creationId xmlns:a16="http://schemas.microsoft.com/office/drawing/2014/main" id="{18B18ED0-45DF-4870-B637-29C195B90023}"/>
              </a:ext>
            </a:extLst>
          </p:cNvPr>
          <p:cNvSpPr/>
          <p:nvPr/>
        </p:nvSpPr>
        <p:spPr>
          <a:xfrm>
            <a:off x="4966592" y="2068447"/>
            <a:ext cx="2009711" cy="1166708"/>
          </a:xfrm>
          <a:prstGeom prst="round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0322">
              <a:defRPr/>
            </a:pPr>
            <a:endParaRPr lang="en-US" sz="1800" kern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9DE5337-F002-45DB-8841-FED48CD1A9D1}"/>
              </a:ext>
            </a:extLst>
          </p:cNvPr>
          <p:cNvSpPr/>
          <p:nvPr/>
        </p:nvSpPr>
        <p:spPr>
          <a:xfrm>
            <a:off x="4995377" y="2114136"/>
            <a:ext cx="1872762" cy="995729"/>
          </a:xfrm>
          <a:custGeom>
            <a:avLst/>
            <a:gdLst>
              <a:gd name="connsiteX0" fmla="*/ 0 w 2497016"/>
              <a:gd name="connsiteY0" fmla="*/ 1327639 h 1327639"/>
              <a:gd name="connsiteX1" fmla="*/ 756139 w 2497016"/>
              <a:gd name="connsiteY1" fmla="*/ 1134208 h 1327639"/>
              <a:gd name="connsiteX2" fmla="*/ 1028700 w 2497016"/>
              <a:gd name="connsiteY2" fmla="*/ 685800 h 1327639"/>
              <a:gd name="connsiteX3" fmla="*/ 1688123 w 2497016"/>
              <a:gd name="connsiteY3" fmla="*/ 527539 h 1327639"/>
              <a:gd name="connsiteX4" fmla="*/ 2048608 w 2497016"/>
              <a:gd name="connsiteY4" fmla="*/ 685800 h 1327639"/>
              <a:gd name="connsiteX5" fmla="*/ 2338754 w 2497016"/>
              <a:gd name="connsiteY5" fmla="*/ 334108 h 1327639"/>
              <a:gd name="connsiteX6" fmla="*/ 2497016 w 2497016"/>
              <a:gd name="connsiteY6" fmla="*/ 0 h 132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7016" h="1327639">
                <a:moveTo>
                  <a:pt x="0" y="1327639"/>
                </a:moveTo>
                <a:cubicBezTo>
                  <a:pt x="292344" y="1284410"/>
                  <a:pt x="584689" y="1241181"/>
                  <a:pt x="756139" y="1134208"/>
                </a:cubicBezTo>
                <a:cubicBezTo>
                  <a:pt x="927589" y="1027235"/>
                  <a:pt x="873369" y="786911"/>
                  <a:pt x="1028700" y="685800"/>
                </a:cubicBezTo>
                <a:cubicBezTo>
                  <a:pt x="1184031" y="584689"/>
                  <a:pt x="1518138" y="527539"/>
                  <a:pt x="1688123" y="527539"/>
                </a:cubicBezTo>
                <a:cubicBezTo>
                  <a:pt x="1858108" y="527539"/>
                  <a:pt x="1940170" y="718038"/>
                  <a:pt x="2048608" y="685800"/>
                </a:cubicBezTo>
                <a:cubicBezTo>
                  <a:pt x="2157046" y="653562"/>
                  <a:pt x="2264019" y="448408"/>
                  <a:pt x="2338754" y="334108"/>
                </a:cubicBezTo>
                <a:cubicBezTo>
                  <a:pt x="2413489" y="219808"/>
                  <a:pt x="2455252" y="109904"/>
                  <a:pt x="2497016" y="0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31AA3-B0F4-4940-8583-31658E0EA683}"/>
              </a:ext>
            </a:extLst>
          </p:cNvPr>
          <p:cNvSpPr txBox="1"/>
          <p:nvPr/>
        </p:nvSpPr>
        <p:spPr>
          <a:xfrm>
            <a:off x="4986374" y="2059973"/>
            <a:ext cx="198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>
                <a:solidFill>
                  <a:srgbClr val="9966FF"/>
                </a:solidFill>
              </a:rPr>
              <a:t>Warehousing</a:t>
            </a:r>
            <a:endParaRPr lang="nl-NL" sz="2400" dirty="0">
              <a:solidFill>
                <a:srgbClr val="9966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B68E5-EAA2-47E7-A845-04EF91AB9B0D}"/>
              </a:ext>
            </a:extLst>
          </p:cNvPr>
          <p:cNvSpPr txBox="1"/>
          <p:nvPr/>
        </p:nvSpPr>
        <p:spPr>
          <a:xfrm>
            <a:off x="5662726" y="2773501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>
                <a:solidFill>
                  <a:srgbClr val="9933FF"/>
                </a:solidFill>
              </a:rPr>
              <a:t>Shipping</a:t>
            </a:r>
            <a:endParaRPr lang="nl-NL" sz="2400" dirty="0">
              <a:solidFill>
                <a:srgbClr val="9933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2FFFC-EDF9-417B-A804-9B795A8F70A4}"/>
              </a:ext>
            </a:extLst>
          </p:cNvPr>
          <p:cNvSpPr txBox="1"/>
          <p:nvPr/>
        </p:nvSpPr>
        <p:spPr>
          <a:xfrm>
            <a:off x="5745890" y="2127587"/>
            <a:ext cx="550151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950" dirty="0"/>
              <a:t>µ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7827891D-E92A-4F2B-8222-D67BD8504B40}"/>
              </a:ext>
            </a:extLst>
          </p:cNvPr>
          <p:cNvSpPr/>
          <p:nvPr/>
        </p:nvSpPr>
        <p:spPr>
          <a:xfrm>
            <a:off x="3921926" y="2451356"/>
            <a:ext cx="870287" cy="50159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32D35DBB-EA9E-47D7-B659-4315F3AB3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079549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0001" y="1637070"/>
            <a:ext cx="7703999" cy="1703959"/>
          </a:xfrm>
        </p:spPr>
        <p:txBody>
          <a:bodyPr/>
          <a:lstStyle/>
          <a:p>
            <a:pPr algn="ctr"/>
            <a:r>
              <a:rPr lang="en-US" sz="8800" dirty="0"/>
              <a:t>How?</a:t>
            </a:r>
            <a:endParaRPr lang="nl-NL" sz="8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43749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 team </a:t>
            </a:r>
            <a:r>
              <a:rPr lang="nl-NL" dirty="0" err="1"/>
              <a:t>owns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microservice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do </a:t>
            </a:r>
            <a:r>
              <a:rPr lang="nl-NL" dirty="0" err="1"/>
              <a:t>functional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technical</a:t>
            </a:r>
            <a:r>
              <a:rPr lang="nl-NL" dirty="0"/>
              <a:t> </a:t>
            </a:r>
            <a:r>
              <a:rPr lang="nl-NL" dirty="0" err="1"/>
              <a:t>evolution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deployment</a:t>
            </a:r>
            <a:r>
              <a:rPr lang="nl-NL" dirty="0"/>
              <a:t> </a:t>
            </a:r>
            <a:r>
              <a:rPr lang="nl-NL" dirty="0" err="1"/>
              <a:t>continuously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independently</a:t>
            </a:r>
            <a:endParaRPr lang="nl-NL" dirty="0"/>
          </a:p>
          <a:p>
            <a:r>
              <a:rPr lang="en-US" dirty="0"/>
              <a:t>The business ownership is clearly defined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grpSp>
        <p:nvGrpSpPr>
          <p:cNvPr id="11" name="Group 10"/>
          <p:cNvGrpSpPr/>
          <p:nvPr/>
        </p:nvGrpSpPr>
        <p:grpSpPr>
          <a:xfrm>
            <a:off x="6877692" y="936000"/>
            <a:ext cx="1752547" cy="1503172"/>
            <a:chOff x="5430981" y="2001982"/>
            <a:chExt cx="1752600" cy="1503218"/>
          </a:xfrm>
        </p:grpSpPr>
        <p:sp>
          <p:nvSpPr>
            <p:cNvPr id="12" name="Oval 11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15" name="Straight Connector 14"/>
            <p:cNvCxnSpPr>
              <a:stCxn id="12" idx="2"/>
              <a:endCxn id="12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8097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 Unicode MS"/>
              </a:rPr>
              <a:t>API</a:t>
            </a:r>
            <a:endParaRPr lang="nl-NL" sz="1266" dirty="0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 Unicode MS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9C1D0-69B3-4C9F-B633-02E92A4FD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B413A-1A7C-4059-97C4-310D26AEB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90497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8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85000"/>
                  </a:schemeClr>
                </a:solidFill>
              </a:rPr>
              <a:t> AMIS &amp; Conclusion</a:t>
            </a:r>
          </a:p>
          <a:p>
            <a:r>
              <a:rPr lang="nl-NL" sz="1800" b="1" dirty="0"/>
              <a:t>Business </a:t>
            </a:r>
            <a:r>
              <a:rPr lang="nl-NL" sz="1800" b="1" dirty="0" err="1"/>
              <a:t>Objectives</a:t>
            </a:r>
            <a:r>
              <a:rPr lang="nl-NL" sz="1800" b="1" dirty="0"/>
              <a:t> </a:t>
            </a:r>
            <a:r>
              <a:rPr lang="nl-NL" sz="1800" b="1" dirty="0" err="1"/>
              <a:t>and</a:t>
            </a:r>
            <a:r>
              <a:rPr lang="nl-NL" sz="1800" b="1" dirty="0"/>
              <a:t> IT </a:t>
            </a:r>
            <a:r>
              <a:rPr lang="nl-NL" sz="1800" b="1" dirty="0" err="1"/>
              <a:t>requirements</a:t>
            </a:r>
            <a:endParaRPr lang="nl-NL" sz="1800" b="1" dirty="0"/>
          </a:p>
          <a:p>
            <a:r>
              <a:rPr lang="nl-NL" dirty="0"/>
              <a:t>Microservices </a:t>
            </a:r>
            <a:r>
              <a:rPr lang="nl-NL" dirty="0" err="1"/>
              <a:t>architecture</a:t>
            </a:r>
            <a:r>
              <a:rPr lang="nl-NL" dirty="0"/>
              <a:t> – </a:t>
            </a:r>
            <a:r>
              <a:rPr lang="nl-NL" dirty="0" err="1"/>
              <a:t>what</a:t>
            </a:r>
            <a:r>
              <a:rPr lang="nl-NL" dirty="0"/>
              <a:t>, </a:t>
            </a:r>
            <a:r>
              <a:rPr lang="nl-NL" dirty="0" err="1"/>
              <a:t>why</a:t>
            </a:r>
            <a:r>
              <a:rPr lang="nl-NL" dirty="0"/>
              <a:t>, </a:t>
            </a:r>
            <a:r>
              <a:rPr lang="nl-NL" dirty="0" err="1"/>
              <a:t>how</a:t>
            </a:r>
            <a:endParaRPr lang="nl-NL" dirty="0"/>
          </a:p>
          <a:p>
            <a:pPr lvl="1"/>
            <a:r>
              <a:rPr lang="en-US" sz="1600" dirty="0"/>
              <a:t>domain driven design, bounded context, events, statelessness and APIs</a:t>
            </a:r>
            <a:endParaRPr lang="nl-NL" dirty="0"/>
          </a:p>
          <a:p>
            <a:r>
              <a:rPr lang="nl-NL" dirty="0" err="1"/>
              <a:t>Introducing</a:t>
            </a:r>
            <a:r>
              <a:rPr lang="nl-NL" dirty="0"/>
              <a:t> Cloud, Containers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Container Platform: </a:t>
            </a:r>
            <a:r>
              <a:rPr lang="nl-NL" dirty="0" err="1"/>
              <a:t>Kubernetes</a:t>
            </a:r>
            <a:br>
              <a:rPr lang="nl-NL" dirty="0"/>
            </a:br>
            <a:endParaRPr lang="nl-NL" dirty="0"/>
          </a:p>
          <a:p>
            <a:r>
              <a:rPr lang="nl-NL" i="1" dirty="0"/>
              <a:t>Hands On: </a:t>
            </a:r>
            <a:r>
              <a:rPr lang="nl-NL" i="1" dirty="0" err="1"/>
              <a:t>Kubernetes</a:t>
            </a:r>
            <a:br>
              <a:rPr lang="nl-NL" dirty="0"/>
            </a:br>
            <a:endParaRPr lang="nl-NL" dirty="0"/>
          </a:p>
          <a:p>
            <a:r>
              <a:rPr lang="nl-NL" dirty="0"/>
              <a:t>Microservices </a:t>
            </a:r>
            <a:r>
              <a:rPr lang="nl-NL" dirty="0" err="1"/>
              <a:t>concepts</a:t>
            </a:r>
            <a:endParaRPr lang="nl-NL" dirty="0"/>
          </a:p>
          <a:p>
            <a:pPr lvl="1"/>
            <a:r>
              <a:rPr lang="en-US" sz="1600" dirty="0"/>
              <a:t>workflow choreography, the CQRS data(base) pattern for cross domain data sharing and serverless architecture, service mesh and operational challenges</a:t>
            </a:r>
            <a:br>
              <a:rPr lang="en-US" sz="1600" dirty="0"/>
            </a:br>
            <a:endParaRPr lang="en-US" dirty="0"/>
          </a:p>
          <a:p>
            <a:r>
              <a:rPr lang="en-US" i="1" dirty="0"/>
              <a:t>Hands On: Do It Yourself Microservices </a:t>
            </a:r>
            <a:endParaRPr lang="nl-NL" i="1" dirty="0"/>
          </a:p>
          <a:p>
            <a:pPr lvl="1"/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61579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API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</a:p>
          <a:p>
            <a:r>
              <a:rPr lang="nl-NL" sz="1400" dirty="0" err="1"/>
              <a:t>Interaction</a:t>
            </a:r>
            <a:r>
              <a:rPr lang="nl-NL" sz="1400" dirty="0"/>
              <a:t> API</a:t>
            </a:r>
          </a:p>
          <a:p>
            <a:pPr lvl="1"/>
            <a:r>
              <a:rPr lang="nl-NL" sz="1400" dirty="0"/>
              <a:t>REST Resources &amp; Operations 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7BED5227-4AE8-4356-87B3-3C250626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0001" y="1319980"/>
            <a:ext cx="7703999" cy="1703959"/>
          </a:xfrm>
        </p:spPr>
        <p:txBody>
          <a:bodyPr/>
          <a:lstStyle/>
          <a:p>
            <a:pPr algn="ctr"/>
            <a:r>
              <a:rPr lang="en-US" sz="8800" dirty="0"/>
              <a:t>How?</a:t>
            </a:r>
            <a:br>
              <a:rPr lang="en-US" sz="8800" dirty="0"/>
            </a:br>
            <a:r>
              <a:rPr lang="en-US" sz="8000" dirty="0"/>
              <a:t>Run &amp; Operate</a:t>
            </a:r>
            <a:endParaRPr lang="nl-NL" sz="8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114543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&amp; Operate </a:t>
            </a:r>
            <a:r>
              <a:rPr lang="en-US" dirty="0" err="1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Rapid rollout</a:t>
            </a:r>
          </a:p>
          <a:p>
            <a:pPr lvl="2"/>
            <a:r>
              <a:rPr lang="en-US" dirty="0"/>
              <a:t>Including scale out &amp; recover</a:t>
            </a:r>
          </a:p>
          <a:p>
            <a:pPr lvl="1"/>
            <a:r>
              <a:rPr lang="en-US" dirty="0"/>
              <a:t>Non breaking upgrade &amp; rollback</a:t>
            </a:r>
            <a:br>
              <a:rPr lang="en-US" dirty="0"/>
            </a:br>
            <a:r>
              <a:rPr lang="en-US" dirty="0"/>
              <a:t>strategies (e.g. canary release)</a:t>
            </a:r>
          </a:p>
          <a:p>
            <a:pPr lvl="1"/>
            <a:r>
              <a:rPr lang="en-US" dirty="0"/>
              <a:t>Agile infrastructure</a:t>
            </a:r>
          </a:p>
          <a:p>
            <a:pPr lvl="2"/>
            <a:r>
              <a:rPr lang="en-US" dirty="0"/>
              <a:t>Relocate, independent of</a:t>
            </a:r>
            <a:br>
              <a:rPr lang="en-US" dirty="0"/>
            </a:br>
            <a:r>
              <a:rPr lang="en-US" dirty="0"/>
              <a:t>infra specifics</a:t>
            </a:r>
          </a:p>
          <a:p>
            <a:pPr lvl="1"/>
            <a:r>
              <a:rPr lang="en-US" dirty="0"/>
              <a:t>Health management</a:t>
            </a:r>
          </a:p>
          <a:p>
            <a:pPr lvl="2"/>
            <a:r>
              <a:rPr lang="en-US" dirty="0"/>
              <a:t>Monitor and safeguard SLA requirements on response time, success and availability</a:t>
            </a:r>
          </a:p>
          <a:p>
            <a:pPr lvl="1"/>
            <a:r>
              <a:rPr lang="en-US" dirty="0"/>
              <a:t>Scale elastically </a:t>
            </a:r>
          </a:p>
          <a:p>
            <a:pPr lvl="1"/>
            <a:r>
              <a:rPr lang="en-US" dirty="0"/>
              <a:t>TCO management</a:t>
            </a:r>
          </a:p>
          <a:p>
            <a:pPr lvl="1"/>
            <a:r>
              <a:rPr lang="en-US" dirty="0"/>
              <a:t>DevOps: one team creates and runs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grpSp>
        <p:nvGrpSpPr>
          <p:cNvPr id="6" name="Group 5"/>
          <p:cNvGrpSpPr/>
          <p:nvPr/>
        </p:nvGrpSpPr>
        <p:grpSpPr>
          <a:xfrm>
            <a:off x="4192395" y="792000"/>
            <a:ext cx="4743622" cy="1320424"/>
            <a:chOff x="-107973" y="1987274"/>
            <a:chExt cx="9313871" cy="2230307"/>
          </a:xfrm>
        </p:grpSpPr>
        <p:sp>
          <p:nvSpPr>
            <p:cNvPr id="7" name="Oval 6"/>
            <p:cNvSpPr/>
            <p:nvPr/>
          </p:nvSpPr>
          <p:spPr>
            <a:xfrm>
              <a:off x="5574500" y="1994628"/>
              <a:ext cx="1752600" cy="150321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8" name="Oval 7"/>
            <p:cNvSpPr/>
            <p:nvPr/>
          </p:nvSpPr>
          <p:spPr>
            <a:xfrm>
              <a:off x="7453298" y="1987274"/>
              <a:ext cx="1752600" cy="150321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9" name="Oval 8"/>
            <p:cNvSpPr/>
            <p:nvPr/>
          </p:nvSpPr>
          <p:spPr>
            <a:xfrm>
              <a:off x="1770826" y="2016531"/>
              <a:ext cx="1752600" cy="150321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0" name="Oval 9"/>
            <p:cNvSpPr/>
            <p:nvPr/>
          </p:nvSpPr>
          <p:spPr>
            <a:xfrm>
              <a:off x="-107973" y="2039713"/>
              <a:ext cx="1752600" cy="15032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1" name="Oval 10"/>
            <p:cNvSpPr/>
            <p:nvPr/>
          </p:nvSpPr>
          <p:spPr>
            <a:xfrm>
              <a:off x="3695699" y="2001982"/>
              <a:ext cx="1752600" cy="150321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50605" y="3331535"/>
              <a:ext cx="7924800" cy="886046"/>
            </a:xfrm>
            <a:prstGeom prst="rect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6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01343" y="3816074"/>
              <a:ext cx="5108889" cy="337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Generic Infrastructure Platform for running DevOps Products</a:t>
              </a:r>
              <a:endParaRPr lang="nl-NL" sz="7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472889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8518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04148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69777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5407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486758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elephant in the room…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pic>
        <p:nvPicPr>
          <p:cNvPr id="6" name="Picture 8" descr="Image result for docker hub 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04" y="1549593"/>
            <a:ext cx="8658949" cy="25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79872" y="385749"/>
            <a:ext cx="102592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whale    </a:t>
            </a:r>
            <a:endParaRPr lang="nl-NL" sz="1800" b="1" dirty="0" err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Image result for containerd logo">
            <a:extLst>
              <a:ext uri="{FF2B5EF4-FFF2-40B4-BE49-F238E27FC236}">
                <a16:creationId xmlns:a16="http://schemas.microsoft.com/office/drawing/2014/main" id="{5B4C30E7-C795-4C58-AB00-A0F99D584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029" y="4207784"/>
            <a:ext cx="2736337" cy="82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rkt logo container">
            <a:extLst>
              <a:ext uri="{FF2B5EF4-FFF2-40B4-BE49-F238E27FC236}">
                <a16:creationId xmlns:a16="http://schemas.microsoft.com/office/drawing/2014/main" id="{DF48C2A3-8C6F-4C19-9978-8D65FDF70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737" y="3797250"/>
            <a:ext cx="1639116" cy="163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oci container">
            <a:extLst>
              <a:ext uri="{FF2B5EF4-FFF2-40B4-BE49-F238E27FC236}">
                <a16:creationId xmlns:a16="http://schemas.microsoft.com/office/drawing/2014/main" id="{5A47CE64-0D9D-4F3D-814F-4B52DA04D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7" y="4439578"/>
            <a:ext cx="2083979" cy="46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1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Oracle </a:t>
            </a:r>
            <a:r>
              <a:rPr lang="en-US" dirty="0" err="1"/>
              <a:t>OpenWorld</a:t>
            </a:r>
            <a:r>
              <a:rPr lang="en-US" dirty="0"/>
              <a:t> Demo</a:t>
            </a:r>
            <a:br>
              <a:rPr lang="en-US" dirty="0"/>
            </a:br>
            <a:r>
              <a:rPr lang="en-US" dirty="0"/>
              <a:t>What I needed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installation of a Kafka Cluster</a:t>
            </a:r>
          </a:p>
          <a:p>
            <a:pPr lvl="1"/>
            <a:r>
              <a:rPr lang="en-US" dirty="0"/>
              <a:t>At least one Broker node and the Zookeeper</a:t>
            </a:r>
            <a:endParaRPr lang="nl-NL" dirty="0"/>
          </a:p>
        </p:txBody>
      </p:sp>
      <p:sp>
        <p:nvSpPr>
          <p:cNvPr id="61" name="Rounded Rectangle 60"/>
          <p:cNvSpPr/>
          <p:nvPr/>
        </p:nvSpPr>
        <p:spPr>
          <a:xfrm>
            <a:off x="4193450" y="2771939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Broker</a:t>
            </a:r>
            <a:endParaRPr lang="nl-NL" dirty="0"/>
          </a:p>
        </p:txBody>
      </p:sp>
      <p:sp>
        <p:nvSpPr>
          <p:cNvPr id="62" name="Rounded Rectangle 61"/>
          <p:cNvSpPr/>
          <p:nvPr/>
        </p:nvSpPr>
        <p:spPr>
          <a:xfrm>
            <a:off x="2601473" y="3560623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Zookeeper</a:t>
            </a:r>
            <a:endParaRPr lang="nl-NL" dirty="0"/>
          </a:p>
        </p:txBody>
      </p:sp>
      <p:pic>
        <p:nvPicPr>
          <p:cNvPr id="73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459" y="42277"/>
            <a:ext cx="4412774" cy="231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1196797" y="1845131"/>
            <a:ext cx="1745095" cy="9268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Demo Application</a:t>
            </a:r>
            <a:br>
              <a:rPr lang="nl-NL" dirty="0"/>
            </a:br>
            <a:br>
              <a:rPr lang="nl-NL" dirty="0"/>
            </a:br>
            <a:endParaRPr lang="en-US" dirty="0"/>
          </a:p>
        </p:txBody>
      </p:sp>
      <p:pic>
        <p:nvPicPr>
          <p:cNvPr id="75" name="Picture 33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89" y="2083923"/>
            <a:ext cx="1443144" cy="7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Elbow Connector 76"/>
          <p:cNvCxnSpPr>
            <a:stCxn id="61" idx="2"/>
            <a:endCxn id="62" idx="3"/>
          </p:cNvCxnSpPr>
          <p:nvPr/>
        </p:nvCxnSpPr>
        <p:spPr>
          <a:xfrm rot="5400000">
            <a:off x="3983304" y="3126810"/>
            <a:ext cx="466342" cy="10459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4" idx="3"/>
            <a:endCxn id="61" idx="1"/>
          </p:cNvCxnSpPr>
          <p:nvPr/>
        </p:nvCxnSpPr>
        <p:spPr>
          <a:xfrm>
            <a:off x="2941892" y="2308535"/>
            <a:ext cx="1251558" cy="78574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5" idx="2"/>
            <a:endCxn id="62" idx="0"/>
          </p:cNvCxnSpPr>
          <p:nvPr/>
        </p:nvCxnSpPr>
        <p:spPr>
          <a:xfrm>
            <a:off x="2163561" y="2805495"/>
            <a:ext cx="983921" cy="75512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BC1E3-A0F7-42E5-B3DC-6F527CCB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329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1" grpId="0" animBg="1"/>
      <p:bldP spid="62" grpId="0" animBg="1"/>
      <p:bldP spid="7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349" y="3168365"/>
            <a:ext cx="2784447" cy="1586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Oracle </a:t>
            </a:r>
            <a:r>
              <a:rPr lang="en-US" dirty="0" err="1"/>
              <a:t>OpenWorld</a:t>
            </a:r>
            <a:r>
              <a:rPr lang="en-US" dirty="0"/>
              <a:t> Demo</a:t>
            </a:r>
            <a:br>
              <a:rPr lang="en-US" dirty="0"/>
            </a:br>
            <a:r>
              <a:rPr lang="en-US" dirty="0"/>
              <a:t>What I received from Guido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text file – 140 lines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15" y="1432800"/>
            <a:ext cx="3985605" cy="320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1" y="1342722"/>
            <a:ext cx="1848776" cy="351727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773600" y="2623627"/>
            <a:ext cx="2130541" cy="717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11327" y="2201973"/>
            <a:ext cx="1440673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Name of Docker image to run</a:t>
            </a:r>
            <a:endParaRPr lang="nl-NL" sz="1300" dirty="0" err="1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191200" y="3206089"/>
            <a:ext cx="1647926" cy="335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67935" y="2932554"/>
            <a:ext cx="226870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Hostname on internal network between Docker containers</a:t>
            </a:r>
            <a:endParaRPr lang="nl-NL" sz="1300" dirty="0" err="1"/>
          </a:p>
        </p:txBody>
      </p:sp>
      <p:cxnSp>
        <p:nvCxnSpPr>
          <p:cNvPr id="15" name="Straight Arrow Connector 14"/>
          <p:cNvCxnSpPr>
            <a:stCxn id="22" idx="1"/>
          </p:cNvCxnSpPr>
          <p:nvPr/>
        </p:nvCxnSpPr>
        <p:spPr>
          <a:xfrm flipH="1">
            <a:off x="4888800" y="3552232"/>
            <a:ext cx="2235787" cy="21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968000" y="3915092"/>
            <a:ext cx="1871126" cy="181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336573" y="4346444"/>
            <a:ext cx="1502553" cy="24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46848" y="4526717"/>
            <a:ext cx="1682513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Environment variable to pass to container</a:t>
            </a:r>
            <a:endParaRPr lang="nl-NL" sz="1300" dirty="0" err="1"/>
          </a:p>
        </p:txBody>
      </p:sp>
      <p:sp>
        <p:nvSpPr>
          <p:cNvPr id="22" name="TextBox 21"/>
          <p:cNvSpPr txBox="1"/>
          <p:nvPr/>
        </p:nvSpPr>
        <p:spPr>
          <a:xfrm>
            <a:off x="7124587" y="3352177"/>
            <a:ext cx="1682513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Dependency on other container (to start first)</a:t>
            </a:r>
            <a:endParaRPr lang="nl-NL" sz="1300" dirty="0" err="1"/>
          </a:p>
        </p:txBody>
      </p:sp>
      <p:sp>
        <p:nvSpPr>
          <p:cNvPr id="23" name="TextBox 22"/>
          <p:cNvSpPr txBox="1"/>
          <p:nvPr/>
        </p:nvSpPr>
        <p:spPr>
          <a:xfrm>
            <a:off x="6904917" y="3829460"/>
            <a:ext cx="1682513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Container port to expose externally</a:t>
            </a:r>
            <a:endParaRPr lang="nl-NL" sz="1300" dirty="0" err="1"/>
          </a:p>
        </p:txBody>
      </p:sp>
      <p:pic>
        <p:nvPicPr>
          <p:cNvPr id="2052" name="Picture 4" descr="Image result for guido schmut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349" y="597468"/>
            <a:ext cx="638478" cy="63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62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10" grpId="0"/>
      <p:bldP spid="14" grpId="0"/>
      <p:bldP spid="21" grpId="0"/>
      <p:bldP spid="22" grpId="0"/>
      <p:bldP spid="2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Oracle </a:t>
            </a:r>
            <a:r>
              <a:rPr lang="en-US" dirty="0" err="1"/>
              <a:t>OpenWorld</a:t>
            </a:r>
            <a:r>
              <a:rPr lang="en-US" dirty="0"/>
              <a:t> Demo</a:t>
            </a:r>
            <a:br>
              <a:rPr lang="en-US" dirty="0"/>
            </a:br>
            <a:r>
              <a:rPr lang="en-US" dirty="0"/>
              <a:t>What I created in a few minutes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644686" y="1289370"/>
            <a:ext cx="6699314" cy="3374728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ounded Rectangle 6"/>
          <p:cNvSpPr/>
          <p:nvPr/>
        </p:nvSpPr>
        <p:spPr>
          <a:xfrm>
            <a:off x="2651102" y="1743282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Broker</a:t>
            </a:r>
            <a:endParaRPr lang="nl-NL" dirty="0"/>
          </a:p>
        </p:txBody>
      </p:sp>
      <p:sp>
        <p:nvSpPr>
          <p:cNvPr id="8" name="Rounded Rectangle 7"/>
          <p:cNvSpPr/>
          <p:nvPr/>
        </p:nvSpPr>
        <p:spPr>
          <a:xfrm>
            <a:off x="1059125" y="2531966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Zookeeper</a:t>
            </a:r>
            <a:endParaRPr lang="nl-NL" dirty="0"/>
          </a:p>
        </p:txBody>
      </p:sp>
      <p:sp>
        <p:nvSpPr>
          <p:cNvPr id="9" name="Rounded Rectangle 8"/>
          <p:cNvSpPr/>
          <p:nvPr/>
        </p:nvSpPr>
        <p:spPr>
          <a:xfrm>
            <a:off x="5124811" y="2364488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</a:t>
            </a:r>
          </a:p>
          <a:p>
            <a:pPr algn="ctr"/>
            <a:r>
              <a:rPr lang="en-US" dirty="0"/>
              <a:t>Rest Proxy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2651101" y="2693137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</a:t>
            </a:r>
          </a:p>
          <a:p>
            <a:pPr algn="ctr"/>
            <a:r>
              <a:rPr lang="en-US" dirty="0"/>
              <a:t>Schema Registry</a:t>
            </a:r>
            <a:endParaRPr lang="nl-NL" dirty="0"/>
          </a:p>
        </p:txBody>
      </p:sp>
      <p:sp>
        <p:nvSpPr>
          <p:cNvPr id="11" name="Rounded Rectangle 10"/>
          <p:cNvSpPr/>
          <p:nvPr/>
        </p:nvSpPr>
        <p:spPr>
          <a:xfrm>
            <a:off x="4064891" y="3205450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</a:t>
            </a:r>
          </a:p>
          <a:p>
            <a:pPr algn="ctr"/>
            <a:r>
              <a:rPr lang="en-US" dirty="0"/>
              <a:t>Connect</a:t>
            </a:r>
            <a:endParaRPr lang="nl-NL" dirty="0"/>
          </a:p>
        </p:txBody>
      </p:sp>
      <p:sp>
        <p:nvSpPr>
          <p:cNvPr id="12" name="Rounded Rectangle 11"/>
          <p:cNvSpPr/>
          <p:nvPr/>
        </p:nvSpPr>
        <p:spPr>
          <a:xfrm>
            <a:off x="5901936" y="3205450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Kafka Connect UI</a:t>
            </a:r>
            <a:endParaRPr lang="nl-NL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51100" y="3802713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Kafka </a:t>
            </a:r>
          </a:p>
          <a:p>
            <a:pPr algn="ctr"/>
            <a:r>
              <a:rPr lang="en-US" sz="1200" dirty="0"/>
              <a:t>Schema Registry UI</a:t>
            </a:r>
            <a:endParaRPr lang="nl-NL" sz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1059125" y="3790281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Manager</a:t>
            </a:r>
            <a:endParaRPr lang="nl-NL" dirty="0"/>
          </a:p>
        </p:txBody>
      </p:sp>
      <p:cxnSp>
        <p:nvCxnSpPr>
          <p:cNvPr id="15" name="Elbow Connector 14"/>
          <p:cNvCxnSpPr>
            <a:stCxn id="7" idx="1"/>
            <a:endCxn id="8" idx="0"/>
          </p:cNvCxnSpPr>
          <p:nvPr/>
        </p:nvCxnSpPr>
        <p:spPr>
          <a:xfrm rot="10800000" flipV="1">
            <a:off x="1605134" y="2065624"/>
            <a:ext cx="1045968" cy="4663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0" idx="1"/>
            <a:endCxn id="8" idx="3"/>
          </p:cNvCxnSpPr>
          <p:nvPr/>
        </p:nvCxnSpPr>
        <p:spPr>
          <a:xfrm rot="10800000">
            <a:off x="2151143" y="2854309"/>
            <a:ext cx="499959" cy="1611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0" idx="0"/>
            <a:endCxn id="7" idx="2"/>
          </p:cNvCxnSpPr>
          <p:nvPr/>
        </p:nvCxnSpPr>
        <p:spPr>
          <a:xfrm rot="5400000" flipH="1" flipV="1">
            <a:off x="3044525" y="2540552"/>
            <a:ext cx="30517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1" idx="1"/>
            <a:endCxn id="8" idx="2"/>
          </p:cNvCxnSpPr>
          <p:nvPr/>
        </p:nvCxnSpPr>
        <p:spPr>
          <a:xfrm rot="10800000">
            <a:off x="1605135" y="3176650"/>
            <a:ext cx="2459757" cy="3511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1" idx="0"/>
          </p:cNvCxnSpPr>
          <p:nvPr/>
        </p:nvCxnSpPr>
        <p:spPr>
          <a:xfrm rot="16200000" flipV="1">
            <a:off x="4091932" y="2686482"/>
            <a:ext cx="195902" cy="8420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7" idx="3"/>
          </p:cNvCxnSpPr>
          <p:nvPr/>
        </p:nvCxnSpPr>
        <p:spPr>
          <a:xfrm rot="16200000" flipV="1">
            <a:off x="3605557" y="2203187"/>
            <a:ext cx="1255027" cy="9799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10800000">
            <a:off x="3743119" y="2204769"/>
            <a:ext cx="1381692" cy="3100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9" idx="1"/>
          </p:cNvCxnSpPr>
          <p:nvPr/>
        </p:nvCxnSpPr>
        <p:spPr>
          <a:xfrm rot="10800000" flipV="1">
            <a:off x="3743117" y="2686829"/>
            <a:ext cx="1381694" cy="1674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5400000" flipH="1" flipV="1">
            <a:off x="1028608" y="3417682"/>
            <a:ext cx="613630" cy="1315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3" idx="0"/>
            <a:endCxn id="10" idx="2"/>
          </p:cNvCxnSpPr>
          <p:nvPr/>
        </p:nvCxnSpPr>
        <p:spPr>
          <a:xfrm rot="5400000" flipH="1" flipV="1">
            <a:off x="2964663" y="3570267"/>
            <a:ext cx="46489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1"/>
            <a:endCxn id="11" idx="3"/>
          </p:cNvCxnSpPr>
          <p:nvPr/>
        </p:nvCxnSpPr>
        <p:spPr>
          <a:xfrm flipH="1">
            <a:off x="5156908" y="3527792"/>
            <a:ext cx="7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arkena.com/assets/uploads/2014/06/homepage-docker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03" y="792000"/>
            <a:ext cx="1472347" cy="121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/>
          <p:cNvSpPr/>
          <p:nvPr/>
        </p:nvSpPr>
        <p:spPr>
          <a:xfrm>
            <a:off x="3361365" y="167136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TextBox 28"/>
          <p:cNvSpPr txBox="1"/>
          <p:nvPr/>
        </p:nvSpPr>
        <p:spPr>
          <a:xfrm>
            <a:off x="3423816" y="166207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9092</a:t>
            </a:r>
            <a:endParaRPr lang="nl-NL" sz="1050" dirty="0" err="1"/>
          </a:p>
        </p:txBody>
      </p:sp>
      <p:sp>
        <p:nvSpPr>
          <p:cNvPr id="30" name="Oval 29"/>
          <p:cNvSpPr/>
          <p:nvPr/>
        </p:nvSpPr>
        <p:spPr>
          <a:xfrm>
            <a:off x="1774784" y="2459156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TextBox 30"/>
          <p:cNvSpPr txBox="1"/>
          <p:nvPr/>
        </p:nvSpPr>
        <p:spPr>
          <a:xfrm>
            <a:off x="1837235" y="2449870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2181</a:t>
            </a:r>
            <a:endParaRPr lang="nl-NL" sz="1050" dirty="0" err="1"/>
          </a:p>
        </p:txBody>
      </p:sp>
      <p:sp>
        <p:nvSpPr>
          <p:cNvPr id="32" name="Oval 31"/>
          <p:cNvSpPr/>
          <p:nvPr/>
        </p:nvSpPr>
        <p:spPr>
          <a:xfrm>
            <a:off x="1785668" y="371877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Box 32"/>
          <p:cNvSpPr txBox="1"/>
          <p:nvPr/>
        </p:nvSpPr>
        <p:spPr>
          <a:xfrm>
            <a:off x="1848119" y="370948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9000</a:t>
            </a:r>
            <a:endParaRPr lang="nl-NL" sz="1050" dirty="0" err="1"/>
          </a:p>
        </p:txBody>
      </p:sp>
      <p:sp>
        <p:nvSpPr>
          <p:cNvPr id="55" name="Oval 54"/>
          <p:cNvSpPr/>
          <p:nvPr/>
        </p:nvSpPr>
        <p:spPr>
          <a:xfrm>
            <a:off x="5842152" y="228667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TextBox 55"/>
          <p:cNvSpPr txBox="1"/>
          <p:nvPr/>
        </p:nvSpPr>
        <p:spPr>
          <a:xfrm>
            <a:off x="5904603" y="227738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8084</a:t>
            </a:r>
            <a:endParaRPr lang="nl-NL" sz="1050" dirty="0" err="1"/>
          </a:p>
        </p:txBody>
      </p:sp>
      <p:sp>
        <p:nvSpPr>
          <p:cNvPr id="59" name="Oval 58"/>
          <p:cNvSpPr/>
          <p:nvPr/>
        </p:nvSpPr>
        <p:spPr>
          <a:xfrm>
            <a:off x="6608752" y="3108100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TextBox 59"/>
          <p:cNvSpPr txBox="1"/>
          <p:nvPr/>
        </p:nvSpPr>
        <p:spPr>
          <a:xfrm>
            <a:off x="6671203" y="3098814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8001</a:t>
            </a:r>
            <a:endParaRPr lang="nl-NL" sz="1050" dirty="0" err="1"/>
          </a:p>
        </p:txBody>
      </p:sp>
      <p:sp>
        <p:nvSpPr>
          <p:cNvPr id="61" name="Oval 60"/>
          <p:cNvSpPr/>
          <p:nvPr/>
        </p:nvSpPr>
        <p:spPr>
          <a:xfrm>
            <a:off x="4780960" y="314516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TextBox 61"/>
          <p:cNvSpPr txBox="1"/>
          <p:nvPr/>
        </p:nvSpPr>
        <p:spPr>
          <a:xfrm>
            <a:off x="4843411" y="313587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8083</a:t>
            </a:r>
            <a:endParaRPr lang="nl-NL" sz="1050" dirty="0" err="1"/>
          </a:p>
        </p:txBody>
      </p:sp>
      <p:sp>
        <p:nvSpPr>
          <p:cNvPr id="63" name="Oval 62"/>
          <p:cNvSpPr/>
          <p:nvPr/>
        </p:nvSpPr>
        <p:spPr>
          <a:xfrm>
            <a:off x="3403730" y="2615323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4" name="TextBox 63"/>
          <p:cNvSpPr txBox="1"/>
          <p:nvPr/>
        </p:nvSpPr>
        <p:spPr>
          <a:xfrm>
            <a:off x="3466181" y="2606037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8081</a:t>
            </a:r>
            <a:endParaRPr lang="nl-NL" sz="1050" dirty="0" err="1"/>
          </a:p>
        </p:txBody>
      </p:sp>
      <p:sp>
        <p:nvSpPr>
          <p:cNvPr id="65" name="Oval 64"/>
          <p:cNvSpPr/>
          <p:nvPr/>
        </p:nvSpPr>
        <p:spPr>
          <a:xfrm>
            <a:off x="3353848" y="371877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6" name="TextBox 65"/>
          <p:cNvSpPr txBox="1"/>
          <p:nvPr/>
        </p:nvSpPr>
        <p:spPr>
          <a:xfrm>
            <a:off x="3416299" y="370948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8002</a:t>
            </a:r>
            <a:endParaRPr lang="nl-NL" sz="1050" dirty="0" err="1"/>
          </a:p>
        </p:txBody>
      </p:sp>
    </p:spTree>
    <p:extLst>
      <p:ext uri="{BB962C8B-B14F-4D97-AF65-F5344CB8AC3E}">
        <p14:creationId xmlns:p14="http://schemas.microsoft.com/office/powerpoint/2010/main" val="317226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8" grpId="0" animBg="1"/>
      <p:bldP spid="29" grpId="0"/>
      <p:bldP spid="30" grpId="0" animBg="1"/>
      <p:bldP spid="31" grpId="0"/>
      <p:bldP spid="32" grpId="0" animBg="1"/>
      <p:bldP spid="33" grpId="0"/>
      <p:bldP spid="55" grpId="0" animBg="1"/>
      <p:bldP spid="56" grpId="0"/>
      <p:bldP spid="59" grpId="0" animBg="1"/>
      <p:bldP spid="60" grpId="0"/>
      <p:bldP spid="61" grpId="0" animBg="1"/>
      <p:bldP spid="62" grpId="0"/>
      <p:bldP spid="63" grpId="0" animBg="1"/>
      <p:bldP spid="64" grpId="0"/>
      <p:bldP spid="65" grpId="0" animBg="1"/>
      <p:bldP spid="6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Quick Conclusions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provides a great way to</a:t>
            </a:r>
          </a:p>
          <a:p>
            <a:pPr lvl="1"/>
            <a:r>
              <a:rPr lang="en-US" b="1" dirty="0"/>
              <a:t>Build</a:t>
            </a:r>
            <a:r>
              <a:rPr lang="en-US" dirty="0"/>
              <a:t> environments (application &amp; platform)</a:t>
            </a:r>
            <a:br>
              <a:rPr lang="en-US" dirty="0"/>
            </a:br>
            <a:r>
              <a:rPr lang="en-US" dirty="0"/>
              <a:t>(from simple, text based build files &amp; public images)</a:t>
            </a:r>
          </a:p>
          <a:p>
            <a:pPr lvl="1"/>
            <a:r>
              <a:rPr lang="en-US" b="1" dirty="0"/>
              <a:t>Share &amp; Ship</a:t>
            </a:r>
            <a:r>
              <a:rPr lang="en-US" dirty="0"/>
              <a:t> these environments </a:t>
            </a:r>
            <a:br>
              <a:rPr lang="en-US" dirty="0"/>
            </a:br>
            <a:r>
              <a:rPr lang="en-US" dirty="0"/>
              <a:t>(either through build files or through ready-to-run images)</a:t>
            </a:r>
          </a:p>
          <a:p>
            <a:pPr lvl="1"/>
            <a:r>
              <a:rPr lang="en-US" b="1" dirty="0"/>
              <a:t>Run</a:t>
            </a:r>
            <a:r>
              <a:rPr lang="en-US" dirty="0"/>
              <a:t> environments making efficient use of physical resources</a:t>
            </a:r>
            <a:br>
              <a:rPr lang="en-US" dirty="0"/>
            </a:br>
            <a:r>
              <a:rPr lang="en-US" dirty="0"/>
              <a:t>(that can be complex and have complex interdependencies)</a:t>
            </a:r>
          </a:p>
          <a:p>
            <a:r>
              <a:rPr lang="en-US" dirty="0"/>
              <a:t>And Guido is a very nice guy</a:t>
            </a:r>
          </a:p>
          <a:p>
            <a:r>
              <a:rPr lang="en-US" dirty="0"/>
              <a:t>And also:</a:t>
            </a:r>
          </a:p>
          <a:p>
            <a:pPr lvl="1"/>
            <a:r>
              <a:rPr lang="en-US" b="1" dirty="0"/>
              <a:t>[Docker] Containers are pivotal in cloud native environments, </a:t>
            </a:r>
            <a:r>
              <a:rPr lang="en-US" b="1" dirty="0" err="1"/>
              <a:t>microservices</a:t>
            </a:r>
            <a:r>
              <a:rPr lang="en-US" b="1" dirty="0"/>
              <a:t> architecture, DevOps and CD</a:t>
            </a:r>
          </a:p>
          <a:p>
            <a:pPr lvl="1"/>
            <a:r>
              <a:rPr lang="en-US" b="1" dirty="0"/>
              <a:t>Any IT professional should know her or his way around containers </a:t>
            </a:r>
            <a:endParaRPr lang="nl-NL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pic>
        <p:nvPicPr>
          <p:cNvPr id="6" name="Picture 2" descr="http://www.arkena.com/assets/uploads/2014/06/homepage-docker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02" y="0"/>
            <a:ext cx="1472347" cy="121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Snagit_PPT81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79" y="1714521"/>
            <a:ext cx="812347" cy="654239"/>
          </a:xfrm>
          <a:prstGeom prst="rect">
            <a:avLst/>
          </a:prstGeom>
        </p:spPr>
      </p:pic>
      <p:pic>
        <p:nvPicPr>
          <p:cNvPr id="13" name="Snagit_PPT96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55" y="1129656"/>
            <a:ext cx="556324" cy="506973"/>
          </a:xfrm>
          <a:prstGeom prst="rect">
            <a:avLst/>
          </a:prstGeom>
        </p:spPr>
      </p:pic>
      <p:pic>
        <p:nvPicPr>
          <p:cNvPr id="14" name="Snagit_PPT6C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852" y="2365991"/>
            <a:ext cx="755999" cy="58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7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essentials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 share resources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28290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441526" y="3747999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3846978"/>
            <a:ext cx="17526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 Storage</a:t>
            </a:r>
          </a:p>
        </p:txBody>
      </p:sp>
      <p:sp>
        <p:nvSpPr>
          <p:cNvPr id="9" name="Cube 8"/>
          <p:cNvSpPr/>
          <p:nvPr/>
        </p:nvSpPr>
        <p:spPr>
          <a:xfrm>
            <a:off x="4183380" y="1028700"/>
            <a:ext cx="2339340" cy="5715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7052700" y="2057400"/>
            <a:ext cx="1299300" cy="1311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49040" y="2057400"/>
            <a:ext cx="2712720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A</a:t>
            </a:r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3749040" y="2547777"/>
            <a:ext cx="2712720" cy="3124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B</a:t>
            </a:r>
            <a:endParaRPr lang="nl-NL" dirty="0"/>
          </a:p>
        </p:txBody>
      </p:sp>
      <p:sp>
        <p:nvSpPr>
          <p:cNvPr id="13" name="Rectangle 12"/>
          <p:cNvSpPr/>
          <p:nvPr/>
        </p:nvSpPr>
        <p:spPr>
          <a:xfrm>
            <a:off x="3749040" y="3038154"/>
            <a:ext cx="2712720" cy="3124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C</a:t>
            </a:r>
            <a:endParaRPr lang="nl-NL" dirty="0"/>
          </a:p>
        </p:txBody>
      </p:sp>
      <p:sp>
        <p:nvSpPr>
          <p:cNvPr id="15" name="Rectangle 14"/>
          <p:cNvSpPr/>
          <p:nvPr/>
        </p:nvSpPr>
        <p:spPr>
          <a:xfrm>
            <a:off x="1143000" y="2057400"/>
            <a:ext cx="1615440" cy="1311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50" dirty="0"/>
              <a:t>Network interface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IP </a:t>
            </a:r>
            <a:r>
              <a:rPr lang="nl-NL" sz="1050" dirty="0" err="1"/>
              <a:t>address</a:t>
            </a:r>
            <a:endParaRPr lang="nl-NL" sz="1050" dirty="0"/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Users &amp;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Environment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Packages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3856925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essentials: Control Groups and Namespaces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Compartmentalize Resources</a:t>
            </a:r>
            <a:br>
              <a:rPr lang="en-US" dirty="0"/>
            </a:br>
            <a:r>
              <a:rPr lang="en-US" dirty="0"/>
              <a:t>into isolated</a:t>
            </a:r>
            <a:br>
              <a:rPr lang="en-US" dirty="0"/>
            </a:br>
            <a:r>
              <a:rPr lang="en-US" i="1" dirty="0"/>
              <a:t>units</a:t>
            </a:r>
            <a:br>
              <a:rPr lang="en-US" dirty="0"/>
            </a:b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28290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441526" y="3747999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3846978"/>
            <a:ext cx="17526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Disk </a:t>
            </a:r>
            <a:br>
              <a:rPr lang="en-US" dirty="0"/>
            </a:br>
            <a:r>
              <a:rPr lang="en-US" dirty="0"/>
              <a:t>Storage</a:t>
            </a:r>
          </a:p>
        </p:txBody>
      </p:sp>
      <p:sp>
        <p:nvSpPr>
          <p:cNvPr id="9" name="Cube 8"/>
          <p:cNvSpPr/>
          <p:nvPr/>
        </p:nvSpPr>
        <p:spPr>
          <a:xfrm>
            <a:off x="4183380" y="1028700"/>
            <a:ext cx="2339340" cy="5715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Memory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7052700" y="2057400"/>
            <a:ext cx="1299300" cy="1311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CPUs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43000" y="2057400"/>
            <a:ext cx="1615440" cy="1311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50" dirty="0"/>
              <a:t>Network interface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IP </a:t>
            </a:r>
            <a:r>
              <a:rPr lang="nl-NL" sz="1050" dirty="0" err="1"/>
              <a:t>address</a:t>
            </a:r>
            <a:endParaRPr lang="nl-NL" sz="1050" dirty="0"/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Users &amp;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Environment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Packages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Services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6580" y="1752600"/>
            <a:ext cx="1600200" cy="937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3097617" y="2799570"/>
            <a:ext cx="1600200" cy="9372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/>
          <p:cNvSpPr/>
          <p:nvPr/>
        </p:nvSpPr>
        <p:spPr>
          <a:xfrm>
            <a:off x="5220763" y="1752600"/>
            <a:ext cx="1600200" cy="9372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/>
          <p:cNvSpPr/>
          <p:nvPr/>
        </p:nvSpPr>
        <p:spPr>
          <a:xfrm>
            <a:off x="5213153" y="2799570"/>
            <a:ext cx="1600200" cy="9372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2821098" y="186248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17671" y="1857030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21098" y="3204422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17671" y="319897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35657" y="1220339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/>
          <p:cNvSpPr/>
          <p:nvPr/>
        </p:nvSpPr>
        <p:spPr>
          <a:xfrm>
            <a:off x="4435336" y="1220339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tangle 24"/>
          <p:cNvSpPr/>
          <p:nvPr/>
        </p:nvSpPr>
        <p:spPr>
          <a:xfrm>
            <a:off x="4635015" y="1220339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 25"/>
          <p:cNvSpPr/>
          <p:nvPr/>
        </p:nvSpPr>
        <p:spPr>
          <a:xfrm>
            <a:off x="4834695" y="1220339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tangle 26"/>
          <p:cNvSpPr/>
          <p:nvPr/>
        </p:nvSpPr>
        <p:spPr>
          <a:xfrm>
            <a:off x="5246403" y="4098772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tangle 27"/>
          <p:cNvSpPr/>
          <p:nvPr/>
        </p:nvSpPr>
        <p:spPr>
          <a:xfrm>
            <a:off x="5446082" y="4098772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5645761" y="4098772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le 29"/>
          <p:cNvSpPr/>
          <p:nvPr/>
        </p:nvSpPr>
        <p:spPr>
          <a:xfrm>
            <a:off x="5845441" y="4098772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tangle 30"/>
          <p:cNvSpPr/>
          <p:nvPr/>
        </p:nvSpPr>
        <p:spPr>
          <a:xfrm>
            <a:off x="7340716" y="2909014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tangle 31"/>
          <p:cNvSpPr/>
          <p:nvPr/>
        </p:nvSpPr>
        <p:spPr>
          <a:xfrm>
            <a:off x="7540395" y="2909014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Rectangle 32"/>
          <p:cNvSpPr/>
          <p:nvPr/>
        </p:nvSpPr>
        <p:spPr>
          <a:xfrm>
            <a:off x="7740074" y="2909014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7939754" y="2909014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500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implement </a:t>
            </a:r>
            <a:r>
              <a:rPr lang="en-US" dirty="0" err="1"/>
              <a:t>microservices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how we make the containers horizontally scalable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Business and IT agility through DevOps and microservice architecture</a:t>
            </a:r>
            <a:endParaRPr lang="nl-NL" noProof="0" dirty="0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06" y="1426703"/>
            <a:ext cx="3289297" cy="328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Callout 8"/>
          <p:cNvSpPr/>
          <p:nvPr/>
        </p:nvSpPr>
        <p:spPr>
          <a:xfrm>
            <a:off x="288233" y="2196601"/>
            <a:ext cx="4339532" cy="2082115"/>
          </a:xfrm>
          <a:prstGeom prst="wedgeEllipseCallout">
            <a:avLst>
              <a:gd name="adj1" fmla="val 42491"/>
              <a:gd name="adj2" fmla="val -7776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How do we get from a Monolith to 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Microservices</a:t>
            </a: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?</a:t>
            </a:r>
            <a:endParaRPr lang="nl-NL" sz="28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79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essentials: Control Groups and Namespaces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Expose units through</a:t>
            </a:r>
            <a:br>
              <a:rPr lang="en-US" dirty="0"/>
            </a:br>
            <a:r>
              <a:rPr lang="en-US" dirty="0"/>
              <a:t>mapped network</a:t>
            </a:r>
            <a:br>
              <a:rPr lang="en-US" dirty="0"/>
            </a:br>
            <a:r>
              <a:rPr lang="en-US" dirty="0"/>
              <a:t>ports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28290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441526" y="3747999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3846978"/>
            <a:ext cx="17526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Disk </a:t>
            </a:r>
            <a:br>
              <a:rPr lang="en-US" dirty="0"/>
            </a:br>
            <a:r>
              <a:rPr lang="en-US" dirty="0"/>
              <a:t>Storage</a:t>
            </a:r>
          </a:p>
        </p:txBody>
      </p:sp>
      <p:sp>
        <p:nvSpPr>
          <p:cNvPr id="9" name="Cube 8"/>
          <p:cNvSpPr/>
          <p:nvPr/>
        </p:nvSpPr>
        <p:spPr>
          <a:xfrm>
            <a:off x="4183380" y="1028700"/>
            <a:ext cx="2339340" cy="5715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Memory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7052700" y="2057400"/>
            <a:ext cx="1299300" cy="1311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CPUs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43000" y="2057400"/>
            <a:ext cx="1615440" cy="1311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50" dirty="0"/>
              <a:t>Network interface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IP </a:t>
            </a:r>
            <a:r>
              <a:rPr lang="nl-NL" sz="1050" dirty="0" err="1"/>
              <a:t>address</a:t>
            </a:r>
            <a:endParaRPr lang="nl-NL" sz="1050" dirty="0"/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Users &amp;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Environment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Packages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Services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6580" y="1752600"/>
            <a:ext cx="1600200" cy="937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3097617" y="2799570"/>
            <a:ext cx="1600200" cy="9372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/>
          <p:cNvSpPr/>
          <p:nvPr/>
        </p:nvSpPr>
        <p:spPr>
          <a:xfrm>
            <a:off x="5220763" y="1752600"/>
            <a:ext cx="1600200" cy="9372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/>
          <p:cNvSpPr/>
          <p:nvPr/>
        </p:nvSpPr>
        <p:spPr>
          <a:xfrm>
            <a:off x="5213153" y="2799570"/>
            <a:ext cx="1600200" cy="9372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2821098" y="186248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17671" y="1857030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21098" y="3204422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17671" y="319897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35657" y="1220339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/>
          <p:cNvSpPr/>
          <p:nvPr/>
        </p:nvSpPr>
        <p:spPr>
          <a:xfrm>
            <a:off x="4435336" y="1220339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tangle 24"/>
          <p:cNvSpPr/>
          <p:nvPr/>
        </p:nvSpPr>
        <p:spPr>
          <a:xfrm>
            <a:off x="4635015" y="1220339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 25"/>
          <p:cNvSpPr/>
          <p:nvPr/>
        </p:nvSpPr>
        <p:spPr>
          <a:xfrm>
            <a:off x="4834695" y="1220339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tangle 26"/>
          <p:cNvSpPr/>
          <p:nvPr/>
        </p:nvSpPr>
        <p:spPr>
          <a:xfrm>
            <a:off x="5246403" y="4098772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tangle 27"/>
          <p:cNvSpPr/>
          <p:nvPr/>
        </p:nvSpPr>
        <p:spPr>
          <a:xfrm>
            <a:off x="5446082" y="4098772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5645761" y="4098772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le 29"/>
          <p:cNvSpPr/>
          <p:nvPr/>
        </p:nvSpPr>
        <p:spPr>
          <a:xfrm>
            <a:off x="5845441" y="4098772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tangle 30"/>
          <p:cNvSpPr/>
          <p:nvPr/>
        </p:nvSpPr>
        <p:spPr>
          <a:xfrm>
            <a:off x="7340716" y="2909014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tangle 31"/>
          <p:cNvSpPr/>
          <p:nvPr/>
        </p:nvSpPr>
        <p:spPr>
          <a:xfrm>
            <a:off x="7540395" y="2909014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Rectangle 32"/>
          <p:cNvSpPr/>
          <p:nvPr/>
        </p:nvSpPr>
        <p:spPr>
          <a:xfrm>
            <a:off x="7740074" y="2909014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7939754" y="2909014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Flowchart: Direct Access Storage 11"/>
          <p:cNvSpPr/>
          <p:nvPr/>
        </p:nvSpPr>
        <p:spPr>
          <a:xfrm flipH="1">
            <a:off x="3051897" y="2893562"/>
            <a:ext cx="133263" cy="161846"/>
          </a:xfrm>
          <a:prstGeom prst="flowChartMagneticDrum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Flowchart: Direct Access Storage 34"/>
          <p:cNvSpPr/>
          <p:nvPr/>
        </p:nvSpPr>
        <p:spPr>
          <a:xfrm flipH="1">
            <a:off x="3051897" y="2353070"/>
            <a:ext cx="133263" cy="161846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Flowchart: Direct Access Storage 35"/>
          <p:cNvSpPr/>
          <p:nvPr/>
        </p:nvSpPr>
        <p:spPr>
          <a:xfrm flipH="1">
            <a:off x="5146521" y="2885288"/>
            <a:ext cx="133263" cy="161846"/>
          </a:xfrm>
          <a:prstGeom prst="flowChartMagneticDrum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ight Arrow 12"/>
          <p:cNvSpPr/>
          <p:nvPr/>
        </p:nvSpPr>
        <p:spPr>
          <a:xfrm>
            <a:off x="4985679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Right Arrow 36"/>
          <p:cNvSpPr/>
          <p:nvPr/>
        </p:nvSpPr>
        <p:spPr>
          <a:xfrm>
            <a:off x="2921028" y="2392717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Right Arrow 37"/>
          <p:cNvSpPr/>
          <p:nvPr/>
        </p:nvSpPr>
        <p:spPr>
          <a:xfrm>
            <a:off x="2954291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12750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essentials: Each unit runs its own processes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Units run their own</a:t>
            </a:r>
            <a:br>
              <a:rPr lang="en-US" dirty="0"/>
            </a:br>
            <a:r>
              <a:rPr lang="en-US" dirty="0"/>
              <a:t>processes:</a:t>
            </a:r>
          </a:p>
          <a:p>
            <a:pPr lvl="1"/>
            <a:r>
              <a:rPr lang="en-US" dirty="0"/>
              <a:t>OS (Linux)</a:t>
            </a:r>
          </a:p>
          <a:p>
            <a:pPr lvl="1"/>
            <a:r>
              <a:rPr lang="en-US" dirty="0"/>
              <a:t>Platform</a:t>
            </a:r>
          </a:p>
          <a:p>
            <a:pPr lvl="1"/>
            <a:r>
              <a:rPr lang="en-US" dirty="0"/>
              <a:t>Application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28290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441526" y="3747999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3846978"/>
            <a:ext cx="17526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Disk </a:t>
            </a:r>
            <a:br>
              <a:rPr lang="en-US" dirty="0"/>
            </a:br>
            <a:r>
              <a:rPr lang="en-US" dirty="0"/>
              <a:t>Storage</a:t>
            </a:r>
          </a:p>
        </p:txBody>
      </p:sp>
      <p:sp>
        <p:nvSpPr>
          <p:cNvPr id="9" name="Cube 8"/>
          <p:cNvSpPr/>
          <p:nvPr/>
        </p:nvSpPr>
        <p:spPr>
          <a:xfrm>
            <a:off x="4183380" y="1028700"/>
            <a:ext cx="2339340" cy="5715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Memory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7052700" y="2057400"/>
            <a:ext cx="1299300" cy="1311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CPUs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43000" y="2369820"/>
            <a:ext cx="1615440" cy="1311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50" dirty="0"/>
              <a:t>Network interface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IP </a:t>
            </a:r>
            <a:r>
              <a:rPr lang="nl-NL" sz="1050" dirty="0" err="1"/>
              <a:t>address</a:t>
            </a:r>
            <a:endParaRPr lang="nl-NL" sz="1050" dirty="0"/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Users &amp;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Environment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Packages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Services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6580" y="1752600"/>
            <a:ext cx="1600200" cy="937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3097617" y="2799570"/>
            <a:ext cx="1600200" cy="9372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/>
          <p:cNvSpPr/>
          <p:nvPr/>
        </p:nvSpPr>
        <p:spPr>
          <a:xfrm>
            <a:off x="5220763" y="1752600"/>
            <a:ext cx="1600200" cy="9372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/>
          <p:cNvSpPr/>
          <p:nvPr/>
        </p:nvSpPr>
        <p:spPr>
          <a:xfrm>
            <a:off x="5213153" y="2799570"/>
            <a:ext cx="1600200" cy="9372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2821098" y="186248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17671" y="1857030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21098" y="3204422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17671" y="319897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35657" y="1220339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/>
          <p:cNvSpPr/>
          <p:nvPr/>
        </p:nvSpPr>
        <p:spPr>
          <a:xfrm>
            <a:off x="4435336" y="1220339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tangle 24"/>
          <p:cNvSpPr/>
          <p:nvPr/>
        </p:nvSpPr>
        <p:spPr>
          <a:xfrm>
            <a:off x="4635015" y="1220339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 25"/>
          <p:cNvSpPr/>
          <p:nvPr/>
        </p:nvSpPr>
        <p:spPr>
          <a:xfrm>
            <a:off x="4834695" y="1220339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tangle 26"/>
          <p:cNvSpPr/>
          <p:nvPr/>
        </p:nvSpPr>
        <p:spPr>
          <a:xfrm>
            <a:off x="5246403" y="4098772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tangle 27"/>
          <p:cNvSpPr/>
          <p:nvPr/>
        </p:nvSpPr>
        <p:spPr>
          <a:xfrm>
            <a:off x="5446082" y="4098772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5645761" y="4098772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le 29"/>
          <p:cNvSpPr/>
          <p:nvPr/>
        </p:nvSpPr>
        <p:spPr>
          <a:xfrm>
            <a:off x="5845441" y="4098772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tangle 30"/>
          <p:cNvSpPr/>
          <p:nvPr/>
        </p:nvSpPr>
        <p:spPr>
          <a:xfrm>
            <a:off x="7340716" y="2909014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tangle 31"/>
          <p:cNvSpPr/>
          <p:nvPr/>
        </p:nvSpPr>
        <p:spPr>
          <a:xfrm>
            <a:off x="7540395" y="2909014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Rectangle 32"/>
          <p:cNvSpPr/>
          <p:nvPr/>
        </p:nvSpPr>
        <p:spPr>
          <a:xfrm>
            <a:off x="7740074" y="2909014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7939754" y="2909014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Flowchart: Direct Access Storage 11"/>
          <p:cNvSpPr/>
          <p:nvPr/>
        </p:nvSpPr>
        <p:spPr>
          <a:xfrm flipH="1">
            <a:off x="3051897" y="2893562"/>
            <a:ext cx="133263" cy="161846"/>
          </a:xfrm>
          <a:prstGeom prst="flowChartMagneticDrum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Flowchart: Direct Access Storage 34"/>
          <p:cNvSpPr/>
          <p:nvPr/>
        </p:nvSpPr>
        <p:spPr>
          <a:xfrm flipH="1">
            <a:off x="3051897" y="2353070"/>
            <a:ext cx="133263" cy="161846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Flowchart: Direct Access Storage 35"/>
          <p:cNvSpPr/>
          <p:nvPr/>
        </p:nvSpPr>
        <p:spPr>
          <a:xfrm flipH="1">
            <a:off x="5146521" y="2885288"/>
            <a:ext cx="133263" cy="161846"/>
          </a:xfrm>
          <a:prstGeom prst="flowChartMagneticDrum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ight Arrow 12"/>
          <p:cNvSpPr/>
          <p:nvPr/>
        </p:nvSpPr>
        <p:spPr>
          <a:xfrm>
            <a:off x="4985679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Right Arrow 36"/>
          <p:cNvSpPr/>
          <p:nvPr/>
        </p:nvSpPr>
        <p:spPr>
          <a:xfrm>
            <a:off x="2921028" y="2392717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Right Arrow 37"/>
          <p:cNvSpPr/>
          <p:nvPr/>
        </p:nvSpPr>
        <p:spPr>
          <a:xfrm>
            <a:off x="2954291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ectangle 38"/>
          <p:cNvSpPr/>
          <p:nvPr/>
        </p:nvSpPr>
        <p:spPr>
          <a:xfrm>
            <a:off x="3450138" y="1838460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A</a:t>
            </a:r>
            <a:endParaRPr lang="nl-NL" dirty="0"/>
          </a:p>
        </p:txBody>
      </p:sp>
      <p:sp>
        <p:nvSpPr>
          <p:cNvPr id="40" name="Rectangle 39"/>
          <p:cNvSpPr/>
          <p:nvPr/>
        </p:nvSpPr>
        <p:spPr>
          <a:xfrm>
            <a:off x="5563149" y="1838460"/>
            <a:ext cx="1207087" cy="3124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B</a:t>
            </a:r>
            <a:endParaRPr lang="nl-NL" dirty="0"/>
          </a:p>
        </p:txBody>
      </p:sp>
      <p:sp>
        <p:nvSpPr>
          <p:cNvPr id="41" name="Rectangle 40"/>
          <p:cNvSpPr/>
          <p:nvPr/>
        </p:nvSpPr>
        <p:spPr>
          <a:xfrm>
            <a:off x="3444649" y="2872636"/>
            <a:ext cx="1201088" cy="3124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C</a:t>
            </a:r>
            <a:endParaRPr lang="nl-NL" dirty="0"/>
          </a:p>
        </p:txBody>
      </p:sp>
      <p:pic>
        <p:nvPicPr>
          <p:cNvPr id="2050" name="Picture 2" descr="Image result for fedor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04" y="3337560"/>
            <a:ext cx="429249" cy="40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Image result for ubuntu 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280" y="3322387"/>
            <a:ext cx="450993" cy="35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423" y="2299047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02"/>
          <p:cNvGrpSpPr>
            <a:grpSpLocks noChangeAspect="1"/>
          </p:cNvGrpSpPr>
          <p:nvPr/>
        </p:nvGrpSpPr>
        <p:grpSpPr bwMode="auto">
          <a:xfrm>
            <a:off x="4104036" y="2199156"/>
            <a:ext cx="172344" cy="352852"/>
            <a:chOff x="4686300" y="1439863"/>
            <a:chExt cx="1577975" cy="2936875"/>
          </a:xfrm>
        </p:grpSpPr>
        <p:sp>
          <p:nvSpPr>
            <p:cNvPr id="64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6146" y="3212239"/>
            <a:ext cx="227780" cy="28156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8311" y="2188044"/>
            <a:ext cx="383665" cy="362110"/>
          </a:xfrm>
          <a:prstGeom prst="rect">
            <a:avLst/>
          </a:prstGeom>
        </p:spPr>
      </p:pic>
      <p:pic>
        <p:nvPicPr>
          <p:cNvPr id="80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794" y="2306183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ysql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176" y="3157071"/>
            <a:ext cx="516046" cy="34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72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stuff is complex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Linux features were hard to use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76" y="1260118"/>
            <a:ext cx="3764086" cy="245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4713374" y="2574044"/>
            <a:ext cx="3848580" cy="2249005"/>
            <a:chOff x="1143000" y="1028700"/>
            <a:chExt cx="7209000" cy="3753621"/>
          </a:xfrm>
        </p:grpSpPr>
        <p:sp>
          <p:nvSpPr>
            <p:cNvPr id="81" name="Rectangle 80"/>
            <p:cNvSpPr/>
            <p:nvPr/>
          </p:nvSpPr>
          <p:spPr>
            <a:xfrm>
              <a:off x="2545080" y="1232400"/>
              <a:ext cx="5014809" cy="28290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pic>
          <p:nvPicPr>
            <p:cNvPr id="82" name="Picture 6" descr="http://blog.vtc.com/wp-content/uploads/2012/09/windows-mac-os-linux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04"/>
            <a:stretch/>
          </p:blipFill>
          <p:spPr bwMode="auto">
            <a:xfrm>
              <a:off x="1441526" y="3747999"/>
              <a:ext cx="2097550" cy="103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Can 82"/>
            <p:cNvSpPr/>
            <p:nvPr/>
          </p:nvSpPr>
          <p:spPr>
            <a:xfrm>
              <a:off x="4260599" y="3846978"/>
              <a:ext cx="1752600" cy="63886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/>
                <a:t>Disk </a:t>
              </a:r>
              <a:br>
                <a:rPr lang="en-US" sz="600" dirty="0"/>
              </a:br>
              <a:r>
                <a:rPr lang="en-US" sz="600" dirty="0"/>
                <a:t>Storage</a:t>
              </a:r>
            </a:p>
          </p:txBody>
        </p:sp>
        <p:sp>
          <p:nvSpPr>
            <p:cNvPr id="84" name="Cube 83"/>
            <p:cNvSpPr/>
            <p:nvPr/>
          </p:nvSpPr>
          <p:spPr>
            <a:xfrm>
              <a:off x="4183380" y="1028700"/>
              <a:ext cx="2339340" cy="57150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600" dirty="0"/>
                <a:t>Memory</a:t>
              </a:r>
              <a:endParaRPr lang="nl-NL" sz="600" dirty="0"/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7052700" y="2057400"/>
              <a:ext cx="1299300" cy="13118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/>
                <a:t>CPUs</a:t>
              </a:r>
              <a:endParaRPr lang="en-US" sz="6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43000" y="2369820"/>
              <a:ext cx="1615440" cy="13118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300" dirty="0"/>
                <a:t>Network interface</a:t>
              </a:r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lang="nl-NL" sz="300" dirty="0"/>
                <a:t>IP </a:t>
              </a:r>
              <a:r>
                <a:rPr lang="nl-NL" sz="300" dirty="0" err="1"/>
                <a:t>address</a:t>
              </a:r>
              <a:endParaRPr lang="nl-NL" sz="300" dirty="0"/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lang="nl-NL" sz="300" dirty="0"/>
                <a:t>Ports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300" dirty="0"/>
                <a:t>Users &amp; groups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300" dirty="0"/>
                <a:t>Environment Variables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300" dirty="0"/>
                <a:t>Packages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300" dirty="0"/>
                <a:t>Services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116580" y="1752600"/>
              <a:ext cx="1600200" cy="9372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097617" y="2799570"/>
              <a:ext cx="1600200" cy="9372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220763" y="1752600"/>
              <a:ext cx="1600200" cy="9372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213153" y="2799570"/>
              <a:ext cx="1600200" cy="9372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821098" y="1862481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917671" y="1857030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821098" y="3204422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17671" y="3198971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235657" y="1220339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435336" y="1220339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35015" y="1220339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34695" y="1220339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246403" y="4098772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446082" y="4098772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645761" y="4098772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845441" y="4098772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340716" y="2909014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540395" y="2909014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740074" y="2909014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939754" y="2909014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7" name="Flowchart: Direct Access Storage 106"/>
            <p:cNvSpPr/>
            <p:nvPr/>
          </p:nvSpPr>
          <p:spPr>
            <a:xfrm flipH="1">
              <a:off x="3051897" y="2893562"/>
              <a:ext cx="133263" cy="161846"/>
            </a:xfrm>
            <a:prstGeom prst="flowChartMagneticDrum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8" name="Flowchart: Direct Access Storage 107"/>
            <p:cNvSpPr/>
            <p:nvPr/>
          </p:nvSpPr>
          <p:spPr>
            <a:xfrm flipH="1">
              <a:off x="3051897" y="2353070"/>
              <a:ext cx="133263" cy="161846"/>
            </a:xfrm>
            <a:prstGeom prst="flowChartMagneticDrum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9" name="Flowchart: Direct Access Storage 108"/>
            <p:cNvSpPr/>
            <p:nvPr/>
          </p:nvSpPr>
          <p:spPr>
            <a:xfrm flipH="1">
              <a:off x="5146521" y="2885288"/>
              <a:ext cx="133263" cy="161846"/>
            </a:xfrm>
            <a:prstGeom prst="flowChartMagneticDrum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10" name="Right Arrow 109"/>
            <p:cNvSpPr/>
            <p:nvPr/>
          </p:nvSpPr>
          <p:spPr>
            <a:xfrm>
              <a:off x="4985679" y="2918348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11" name="Right Arrow 110"/>
            <p:cNvSpPr/>
            <p:nvPr/>
          </p:nvSpPr>
          <p:spPr>
            <a:xfrm>
              <a:off x="2921028" y="2392717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12" name="Right Arrow 111"/>
            <p:cNvSpPr/>
            <p:nvPr/>
          </p:nvSpPr>
          <p:spPr>
            <a:xfrm>
              <a:off x="2954291" y="2918348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450138" y="1838460"/>
              <a:ext cx="1207087" cy="31242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Application A</a:t>
              </a:r>
              <a:endParaRPr lang="nl-NL" sz="600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563149" y="1838460"/>
              <a:ext cx="1207087" cy="3124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Application B</a:t>
              </a:r>
              <a:endParaRPr lang="nl-NL" sz="600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444649" y="2872636"/>
              <a:ext cx="1201088" cy="312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Application C</a:t>
              </a:r>
              <a:endParaRPr lang="nl-NL" sz="600" dirty="0"/>
            </a:p>
          </p:txBody>
        </p:sp>
        <p:pic>
          <p:nvPicPr>
            <p:cNvPr id="116" name="Picture 2" descr="Image result for fedora 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104" y="3337560"/>
              <a:ext cx="429249" cy="401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4" descr="Image result for ubuntu logo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280" y="3322387"/>
              <a:ext cx="450993" cy="35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2" descr="Related imag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7423" y="2299047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9" name="Group 102"/>
            <p:cNvGrpSpPr>
              <a:grpSpLocks noChangeAspect="1"/>
            </p:cNvGrpSpPr>
            <p:nvPr/>
          </p:nvGrpSpPr>
          <p:grpSpPr bwMode="auto">
            <a:xfrm>
              <a:off x="4104036" y="2199156"/>
              <a:ext cx="172344" cy="352852"/>
              <a:chOff x="4686300" y="1439863"/>
              <a:chExt cx="1577975" cy="2936875"/>
            </a:xfrm>
          </p:grpSpPr>
          <p:sp>
            <p:nvSpPr>
              <p:cNvPr id="120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1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2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3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4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5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6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7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8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9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30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31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32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33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</p:grpSp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26146" y="3212239"/>
              <a:ext cx="227780" cy="281563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78311" y="2188044"/>
              <a:ext cx="383665" cy="362110"/>
            </a:xfrm>
            <a:prstGeom prst="rect">
              <a:avLst/>
            </a:prstGeom>
          </p:spPr>
        </p:pic>
        <p:pic>
          <p:nvPicPr>
            <p:cNvPr id="136" name="Picture 2" descr="Related imag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2794" y="2306183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6" descr="Image result for mysql logo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3176" y="3157071"/>
              <a:ext cx="516046" cy="34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35969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has democratized Linux Containers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7002911" cy="3780000"/>
          </a:xfrm>
        </p:spPr>
        <p:txBody>
          <a:bodyPr/>
          <a:lstStyle/>
          <a:p>
            <a:r>
              <a:rPr lang="en-US" b="1" dirty="0"/>
              <a:t>Container Image</a:t>
            </a:r>
            <a:r>
              <a:rPr lang="en-US" dirty="0"/>
              <a:t> – a serialized file from which we can instantiate a container</a:t>
            </a:r>
          </a:p>
          <a:p>
            <a:r>
              <a:rPr lang="en-US" b="1" dirty="0"/>
              <a:t>Container Build script and workflow</a:t>
            </a:r>
            <a:r>
              <a:rPr lang="en-US" dirty="0"/>
              <a:t> – to automate the creation of a container (image) using straightforward vocabulary</a:t>
            </a:r>
          </a:p>
          <a:p>
            <a:r>
              <a:rPr lang="en-US" b="1" dirty="0"/>
              <a:t>Engine</a:t>
            </a:r>
            <a:r>
              <a:rPr lang="en-US" dirty="0"/>
              <a:t> – runtime platform for instantiating, running and managing containers, volumes and networks (REST API and CLI)</a:t>
            </a:r>
          </a:p>
          <a:p>
            <a:r>
              <a:rPr lang="en-US" b="1" dirty="0"/>
              <a:t>Docker Registry</a:t>
            </a:r>
            <a:r>
              <a:rPr lang="en-US" dirty="0"/>
              <a:t> – Repository for Container Images</a:t>
            </a:r>
          </a:p>
          <a:p>
            <a:pPr lvl="1"/>
            <a:r>
              <a:rPr lang="en-US" dirty="0"/>
              <a:t>And now also Docker Store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grpSp>
        <p:nvGrpSpPr>
          <p:cNvPr id="11" name="Group 10"/>
          <p:cNvGrpSpPr/>
          <p:nvPr/>
        </p:nvGrpSpPr>
        <p:grpSpPr>
          <a:xfrm>
            <a:off x="5398173" y="2166075"/>
            <a:ext cx="3311774" cy="1906587"/>
            <a:chOff x="1143000" y="1028700"/>
            <a:chExt cx="7209000" cy="3753621"/>
          </a:xfrm>
        </p:grpSpPr>
        <p:sp>
          <p:nvSpPr>
            <p:cNvPr id="81" name="Rectangle 80"/>
            <p:cNvSpPr/>
            <p:nvPr/>
          </p:nvSpPr>
          <p:spPr>
            <a:xfrm>
              <a:off x="2545080" y="1232400"/>
              <a:ext cx="5014809" cy="28290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pic>
          <p:nvPicPr>
            <p:cNvPr id="82" name="Picture 6" descr="http://blog.vtc.com/wp-content/uploads/2012/09/windows-mac-os-linux.jpg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04"/>
            <a:stretch/>
          </p:blipFill>
          <p:spPr bwMode="auto">
            <a:xfrm>
              <a:off x="1441526" y="3747999"/>
              <a:ext cx="2097550" cy="103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Can 82"/>
            <p:cNvSpPr/>
            <p:nvPr/>
          </p:nvSpPr>
          <p:spPr>
            <a:xfrm>
              <a:off x="4260599" y="3846978"/>
              <a:ext cx="1752600" cy="63886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500" dirty="0"/>
                <a:t>Disk </a:t>
              </a:r>
              <a:br>
                <a:rPr lang="en-US" sz="500" dirty="0"/>
              </a:br>
              <a:r>
                <a:rPr lang="en-US" sz="500" dirty="0"/>
                <a:t>Storage</a:t>
              </a:r>
            </a:p>
          </p:txBody>
        </p:sp>
        <p:sp>
          <p:nvSpPr>
            <p:cNvPr id="84" name="Cube 83"/>
            <p:cNvSpPr/>
            <p:nvPr/>
          </p:nvSpPr>
          <p:spPr>
            <a:xfrm>
              <a:off x="4183380" y="1028700"/>
              <a:ext cx="2339340" cy="57150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500" dirty="0"/>
                <a:t>Memory</a:t>
              </a:r>
              <a:endParaRPr lang="nl-NL" sz="500" dirty="0"/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7052700" y="2057400"/>
              <a:ext cx="1299300" cy="13118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/>
                <a:t>CPUs</a:t>
              </a:r>
              <a:endParaRPr lang="en-US" sz="5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43000" y="2369820"/>
              <a:ext cx="1615440" cy="13118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200" dirty="0"/>
                <a:t>Network interface</a:t>
              </a:r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lang="nl-NL" sz="200" dirty="0"/>
                <a:t>IP </a:t>
              </a:r>
              <a:r>
                <a:rPr lang="nl-NL" sz="200" dirty="0" err="1"/>
                <a:t>address</a:t>
              </a:r>
              <a:endParaRPr lang="nl-NL" sz="200" dirty="0"/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lang="nl-NL" sz="200" dirty="0"/>
                <a:t>Ports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/>
                <a:t>Users &amp; groups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/>
                <a:t>Environment Variables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/>
                <a:t>Packages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/>
                <a:t>Services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116580" y="1752600"/>
              <a:ext cx="1600200" cy="9372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097617" y="2799570"/>
              <a:ext cx="1600200" cy="9372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220763" y="1752600"/>
              <a:ext cx="1600200" cy="9372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213153" y="2799570"/>
              <a:ext cx="1600200" cy="9372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821098" y="1862481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917671" y="1857030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821098" y="3204422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17671" y="3198971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235657" y="1220339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435336" y="1220339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35015" y="1220339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34695" y="1220339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246403" y="4098772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446082" y="4098772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645761" y="4098772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845441" y="4098772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340716" y="2909014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540395" y="2909014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740074" y="2909014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939754" y="2909014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7" name="Flowchart: Direct Access Storage 106"/>
            <p:cNvSpPr/>
            <p:nvPr/>
          </p:nvSpPr>
          <p:spPr>
            <a:xfrm flipH="1">
              <a:off x="3051897" y="2893562"/>
              <a:ext cx="133263" cy="161846"/>
            </a:xfrm>
            <a:prstGeom prst="flowChartMagneticDrum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8" name="Flowchart: Direct Access Storage 107"/>
            <p:cNvSpPr/>
            <p:nvPr/>
          </p:nvSpPr>
          <p:spPr>
            <a:xfrm flipH="1">
              <a:off x="3051897" y="2353070"/>
              <a:ext cx="133263" cy="161846"/>
            </a:xfrm>
            <a:prstGeom prst="flowChartMagneticDrum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9" name="Flowchart: Direct Access Storage 108"/>
            <p:cNvSpPr/>
            <p:nvPr/>
          </p:nvSpPr>
          <p:spPr>
            <a:xfrm flipH="1">
              <a:off x="5146521" y="2885288"/>
              <a:ext cx="133263" cy="161846"/>
            </a:xfrm>
            <a:prstGeom prst="flowChartMagneticDrum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0" name="Right Arrow 109"/>
            <p:cNvSpPr/>
            <p:nvPr/>
          </p:nvSpPr>
          <p:spPr>
            <a:xfrm>
              <a:off x="4985679" y="2918348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1" name="Right Arrow 110"/>
            <p:cNvSpPr/>
            <p:nvPr/>
          </p:nvSpPr>
          <p:spPr>
            <a:xfrm>
              <a:off x="2921028" y="2392717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2" name="Right Arrow 111"/>
            <p:cNvSpPr/>
            <p:nvPr/>
          </p:nvSpPr>
          <p:spPr>
            <a:xfrm>
              <a:off x="2954291" y="2918348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450138" y="1838460"/>
              <a:ext cx="1207087" cy="31242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Application A</a:t>
              </a:r>
              <a:endParaRPr lang="nl-NL" sz="500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563149" y="1838460"/>
              <a:ext cx="1207087" cy="3124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Application B</a:t>
              </a:r>
              <a:endParaRPr lang="nl-NL" sz="500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444649" y="2872636"/>
              <a:ext cx="1201088" cy="312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Application C</a:t>
              </a:r>
              <a:endParaRPr lang="nl-NL" sz="500" dirty="0"/>
            </a:p>
          </p:txBody>
        </p:sp>
        <p:pic>
          <p:nvPicPr>
            <p:cNvPr id="116" name="Picture 2" descr="Image result for fedora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104" y="3337560"/>
              <a:ext cx="429249" cy="401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4" descr="Image result for ubuntu logo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280" y="3322387"/>
              <a:ext cx="450993" cy="35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7423" y="2299047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9" name="Group 102"/>
            <p:cNvGrpSpPr>
              <a:grpSpLocks noChangeAspect="1"/>
            </p:cNvGrpSpPr>
            <p:nvPr/>
          </p:nvGrpSpPr>
          <p:grpSpPr bwMode="auto">
            <a:xfrm>
              <a:off x="4104036" y="2199156"/>
              <a:ext cx="172344" cy="352852"/>
              <a:chOff x="4686300" y="1439863"/>
              <a:chExt cx="1577975" cy="2936875"/>
            </a:xfrm>
          </p:grpSpPr>
          <p:sp>
            <p:nvSpPr>
              <p:cNvPr id="120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1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2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3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4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5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6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7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8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9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30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31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32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33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</p:grpSp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26146" y="3212239"/>
              <a:ext cx="227780" cy="281563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78311" y="2188044"/>
              <a:ext cx="383665" cy="362110"/>
            </a:xfrm>
            <a:prstGeom prst="rect">
              <a:avLst/>
            </a:prstGeom>
          </p:spPr>
        </p:pic>
        <p:pic>
          <p:nvPicPr>
            <p:cNvPr id="136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2794" y="2306183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6" descr="Image result for mysql log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3176" y="3157071"/>
              <a:ext cx="516046" cy="34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5" name="Picture 64" descr="https://www.istudiotech.in/wp-content/uploads/2015/02/docker-container-softwar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57" y="3065558"/>
            <a:ext cx="4897963" cy="140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1002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Containers using Docker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Container(s)</a:t>
            </a:r>
            <a:br>
              <a:rPr lang="en-US" dirty="0"/>
            </a:br>
            <a:r>
              <a:rPr lang="en-US" dirty="0"/>
              <a:t>from Image plus:</a:t>
            </a:r>
          </a:p>
          <a:p>
            <a:pPr lvl="1"/>
            <a:r>
              <a:rPr lang="en-US" dirty="0"/>
              <a:t>Port mapping</a:t>
            </a:r>
          </a:p>
          <a:p>
            <a:pPr lvl="1"/>
            <a:r>
              <a:rPr lang="en-US" dirty="0"/>
              <a:t>Volume </a:t>
            </a:r>
          </a:p>
          <a:p>
            <a:pPr lvl="1"/>
            <a:r>
              <a:rPr lang="en-US" dirty="0"/>
              <a:t>Environment </a:t>
            </a:r>
            <a:br>
              <a:rPr lang="en-US" dirty="0"/>
            </a:br>
            <a:r>
              <a:rPr lang="en-US" dirty="0"/>
              <a:t>Variable</a:t>
            </a:r>
          </a:p>
          <a:p>
            <a:pPr lvl="1"/>
            <a:r>
              <a:rPr lang="en-US" dirty="0"/>
              <a:t>(inter container)</a:t>
            </a:r>
            <a:br>
              <a:rPr lang="en-US" dirty="0"/>
            </a:br>
            <a:r>
              <a:rPr lang="en-US" dirty="0"/>
              <a:t>Network</a:t>
            </a:r>
          </a:p>
          <a:p>
            <a:pPr lvl="1"/>
            <a:r>
              <a:rPr lang="en-US" dirty="0"/>
              <a:t>Startup script</a:t>
            </a:r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34150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4395618"/>
            <a:ext cx="17526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Disk </a:t>
            </a:r>
            <a:br>
              <a:rPr lang="en-US" dirty="0"/>
            </a:br>
            <a:r>
              <a:rPr lang="en-US" dirty="0"/>
              <a:t>Storage</a:t>
            </a:r>
          </a:p>
        </p:txBody>
      </p:sp>
      <p:sp>
        <p:nvSpPr>
          <p:cNvPr id="9" name="Cube 8"/>
          <p:cNvSpPr/>
          <p:nvPr/>
        </p:nvSpPr>
        <p:spPr>
          <a:xfrm>
            <a:off x="4183380" y="1028700"/>
            <a:ext cx="2339340" cy="5715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Memory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7052700" y="2057400"/>
            <a:ext cx="1299300" cy="1311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CPUs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16580" y="1752600"/>
            <a:ext cx="1600200" cy="937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3097617" y="2799570"/>
            <a:ext cx="1600200" cy="9372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/>
          <p:cNvSpPr/>
          <p:nvPr/>
        </p:nvSpPr>
        <p:spPr>
          <a:xfrm>
            <a:off x="5220763" y="1752600"/>
            <a:ext cx="1600200" cy="9372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/>
          <p:cNvSpPr/>
          <p:nvPr/>
        </p:nvSpPr>
        <p:spPr>
          <a:xfrm>
            <a:off x="5213153" y="2799570"/>
            <a:ext cx="1600200" cy="9372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2821098" y="186248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17671" y="1857030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21098" y="3204422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17671" y="319897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35657" y="1220339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/>
          <p:cNvSpPr/>
          <p:nvPr/>
        </p:nvSpPr>
        <p:spPr>
          <a:xfrm>
            <a:off x="4435336" y="1220339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tangle 24"/>
          <p:cNvSpPr/>
          <p:nvPr/>
        </p:nvSpPr>
        <p:spPr>
          <a:xfrm>
            <a:off x="4635015" y="1220339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 25"/>
          <p:cNvSpPr/>
          <p:nvPr/>
        </p:nvSpPr>
        <p:spPr>
          <a:xfrm>
            <a:off x="4834695" y="1220339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tangle 26"/>
          <p:cNvSpPr/>
          <p:nvPr/>
        </p:nvSpPr>
        <p:spPr>
          <a:xfrm>
            <a:off x="5246403" y="4647412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tangle 27"/>
          <p:cNvSpPr/>
          <p:nvPr/>
        </p:nvSpPr>
        <p:spPr>
          <a:xfrm>
            <a:off x="5446082" y="4647412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5645761" y="4647412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le 29"/>
          <p:cNvSpPr/>
          <p:nvPr/>
        </p:nvSpPr>
        <p:spPr>
          <a:xfrm>
            <a:off x="5845441" y="4647412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tangle 30"/>
          <p:cNvSpPr/>
          <p:nvPr/>
        </p:nvSpPr>
        <p:spPr>
          <a:xfrm>
            <a:off x="7340716" y="2909014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tangle 31"/>
          <p:cNvSpPr/>
          <p:nvPr/>
        </p:nvSpPr>
        <p:spPr>
          <a:xfrm>
            <a:off x="7540395" y="2909014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Rectangle 32"/>
          <p:cNvSpPr/>
          <p:nvPr/>
        </p:nvSpPr>
        <p:spPr>
          <a:xfrm>
            <a:off x="7740074" y="2909014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7939754" y="2909014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Flowchart: Direct Access Storage 11"/>
          <p:cNvSpPr/>
          <p:nvPr/>
        </p:nvSpPr>
        <p:spPr>
          <a:xfrm flipH="1">
            <a:off x="3051897" y="2893562"/>
            <a:ext cx="133263" cy="161846"/>
          </a:xfrm>
          <a:prstGeom prst="flowChartMagneticDrum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Flowchart: Direct Access Storage 34"/>
          <p:cNvSpPr/>
          <p:nvPr/>
        </p:nvSpPr>
        <p:spPr>
          <a:xfrm flipH="1">
            <a:off x="3051897" y="2353070"/>
            <a:ext cx="133263" cy="161846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Flowchart: Direct Access Storage 35"/>
          <p:cNvSpPr/>
          <p:nvPr/>
        </p:nvSpPr>
        <p:spPr>
          <a:xfrm flipH="1">
            <a:off x="5146521" y="2885288"/>
            <a:ext cx="133263" cy="161846"/>
          </a:xfrm>
          <a:prstGeom prst="flowChartMagneticDrum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ight Arrow 12"/>
          <p:cNvSpPr/>
          <p:nvPr/>
        </p:nvSpPr>
        <p:spPr>
          <a:xfrm>
            <a:off x="4985679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Right Arrow 36"/>
          <p:cNvSpPr/>
          <p:nvPr/>
        </p:nvSpPr>
        <p:spPr>
          <a:xfrm>
            <a:off x="2921028" y="2392717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Right Arrow 37"/>
          <p:cNvSpPr/>
          <p:nvPr/>
        </p:nvSpPr>
        <p:spPr>
          <a:xfrm>
            <a:off x="2954291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ectangle 38"/>
          <p:cNvSpPr/>
          <p:nvPr/>
        </p:nvSpPr>
        <p:spPr>
          <a:xfrm>
            <a:off x="3450138" y="1838460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A</a:t>
            </a:r>
            <a:endParaRPr lang="nl-NL" dirty="0"/>
          </a:p>
        </p:txBody>
      </p:sp>
      <p:sp>
        <p:nvSpPr>
          <p:cNvPr id="40" name="Rectangle 39"/>
          <p:cNvSpPr/>
          <p:nvPr/>
        </p:nvSpPr>
        <p:spPr>
          <a:xfrm>
            <a:off x="5563149" y="1838460"/>
            <a:ext cx="1207087" cy="3124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B</a:t>
            </a:r>
            <a:endParaRPr lang="nl-NL" dirty="0"/>
          </a:p>
        </p:txBody>
      </p:sp>
      <p:sp>
        <p:nvSpPr>
          <p:cNvPr id="41" name="Rectangle 40"/>
          <p:cNvSpPr/>
          <p:nvPr/>
        </p:nvSpPr>
        <p:spPr>
          <a:xfrm>
            <a:off x="3444649" y="2872636"/>
            <a:ext cx="1201088" cy="3124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C</a:t>
            </a:r>
            <a:endParaRPr lang="nl-NL" dirty="0"/>
          </a:p>
        </p:txBody>
      </p:sp>
      <p:pic>
        <p:nvPicPr>
          <p:cNvPr id="2050" name="Picture 2" descr="Image result for fedor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04" y="3337560"/>
            <a:ext cx="429249" cy="40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Image result for ubuntu 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280" y="3322387"/>
            <a:ext cx="450993" cy="35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423" y="2299047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02"/>
          <p:cNvGrpSpPr>
            <a:grpSpLocks noChangeAspect="1"/>
          </p:cNvGrpSpPr>
          <p:nvPr/>
        </p:nvGrpSpPr>
        <p:grpSpPr bwMode="auto">
          <a:xfrm>
            <a:off x="4104036" y="2199156"/>
            <a:ext cx="172344" cy="352852"/>
            <a:chOff x="4686300" y="1439863"/>
            <a:chExt cx="1577975" cy="2936875"/>
          </a:xfrm>
        </p:grpSpPr>
        <p:sp>
          <p:nvSpPr>
            <p:cNvPr id="64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6146" y="3212239"/>
            <a:ext cx="227780" cy="28156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8311" y="2188044"/>
            <a:ext cx="383665" cy="362110"/>
          </a:xfrm>
          <a:prstGeom prst="rect">
            <a:avLst/>
          </a:prstGeom>
        </p:spPr>
      </p:pic>
      <p:pic>
        <p:nvPicPr>
          <p:cNvPr id="80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794" y="2306183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ysql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176" y="3157071"/>
            <a:ext cx="516046" cy="34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Cloud 81"/>
          <p:cNvSpPr/>
          <p:nvPr/>
        </p:nvSpPr>
        <p:spPr>
          <a:xfrm>
            <a:off x="5715334" y="115368"/>
            <a:ext cx="3257335" cy="82869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Hub</a:t>
            </a:r>
            <a:endParaRPr lang="en-US" dirty="0"/>
          </a:p>
        </p:txBody>
      </p: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33" y="331391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088095" y="2239338"/>
            <a:ext cx="694905" cy="50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094570" y="2232352"/>
            <a:ext cx="694905" cy="50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290911" y="3260443"/>
            <a:ext cx="694905" cy="50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421880" y="3268200"/>
            <a:ext cx="694905" cy="50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8" b="32411"/>
          <a:stretch/>
        </p:blipFill>
        <p:spPr bwMode="auto">
          <a:xfrm>
            <a:off x="6181559" y="3815689"/>
            <a:ext cx="873162" cy="64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758711" y="384353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33650" y="483456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5148" y="193729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3857" y="-95998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D1D3A5-2ACB-4AE2-BD45-98D531564918}"/>
              </a:ext>
            </a:extLst>
          </p:cNvPr>
          <p:cNvSpPr txBox="1"/>
          <p:nvPr/>
        </p:nvSpPr>
        <p:spPr>
          <a:xfrm>
            <a:off x="8364528" y="841057"/>
            <a:ext cx="88907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i="1" dirty="0"/>
              <a:t>Container images</a:t>
            </a:r>
            <a:endParaRPr lang="en-NL" sz="1300" i="1" dirty="0" err="1"/>
          </a:p>
        </p:txBody>
      </p:sp>
    </p:spTree>
    <p:extLst>
      <p:ext uri="{BB962C8B-B14F-4D97-AF65-F5344CB8AC3E}">
        <p14:creationId xmlns:p14="http://schemas.microsoft.com/office/powerpoint/2010/main" val="18141164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4235569" y="730608"/>
            <a:ext cx="4451231" cy="31325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4576193" y="1082200"/>
            <a:ext cx="3520809" cy="21410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Containers using Docker on Windows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is a Linux mechanism</a:t>
            </a:r>
          </a:p>
          <a:p>
            <a:r>
              <a:rPr lang="en-US" dirty="0"/>
              <a:t>In order to run on a Windows server,</a:t>
            </a:r>
            <a:br>
              <a:rPr lang="en-US" dirty="0"/>
            </a:br>
            <a:r>
              <a:rPr lang="en-US" dirty="0"/>
              <a:t>we use </a:t>
            </a:r>
          </a:p>
          <a:p>
            <a:pPr lvl="1"/>
            <a:r>
              <a:rPr lang="en-US" dirty="0"/>
              <a:t>a Linux VM on VirtualBox</a:t>
            </a:r>
          </a:p>
          <a:p>
            <a:pPr lvl="1"/>
            <a:r>
              <a:rPr lang="en-US" dirty="0"/>
              <a:t>Docker for Windows on Hyper-V</a:t>
            </a:r>
          </a:p>
          <a:p>
            <a:pPr lvl="1"/>
            <a:r>
              <a:rPr lang="en-US" dirty="0"/>
              <a:t>…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It is possible to run the Docker Engine inside a Docker Container</a:t>
            </a:r>
          </a:p>
          <a:p>
            <a:pPr lvl="1"/>
            <a:r>
              <a:rPr lang="en-US" dirty="0"/>
              <a:t>Docker Container inside Docker Container [inside VM]</a:t>
            </a:r>
          </a:p>
          <a:p>
            <a:pPr lvl="1"/>
            <a:endParaRPr lang="nl-NL" dirty="0"/>
          </a:p>
        </p:txBody>
      </p:sp>
      <p:grpSp>
        <p:nvGrpSpPr>
          <p:cNvPr id="81" name="Group 80"/>
          <p:cNvGrpSpPr/>
          <p:nvPr/>
        </p:nvGrpSpPr>
        <p:grpSpPr>
          <a:xfrm>
            <a:off x="4694823" y="1199579"/>
            <a:ext cx="3311774" cy="1906587"/>
            <a:chOff x="1143000" y="1028700"/>
            <a:chExt cx="7209000" cy="3753621"/>
          </a:xfrm>
        </p:grpSpPr>
        <p:sp>
          <p:nvSpPr>
            <p:cNvPr id="86" name="Rectangle 85"/>
            <p:cNvSpPr/>
            <p:nvPr/>
          </p:nvSpPr>
          <p:spPr>
            <a:xfrm>
              <a:off x="2545080" y="1232400"/>
              <a:ext cx="5014809" cy="28290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pic>
          <p:nvPicPr>
            <p:cNvPr id="87" name="Picture 6" descr="http://blog.vtc.com/wp-content/uploads/2012/09/windows-mac-os-linux.jpg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04"/>
            <a:stretch/>
          </p:blipFill>
          <p:spPr bwMode="auto">
            <a:xfrm>
              <a:off x="1441526" y="3747999"/>
              <a:ext cx="2097550" cy="103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Can 87"/>
            <p:cNvSpPr/>
            <p:nvPr/>
          </p:nvSpPr>
          <p:spPr>
            <a:xfrm>
              <a:off x="4260599" y="3846978"/>
              <a:ext cx="1752600" cy="63886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500" dirty="0"/>
                <a:t>Disk </a:t>
              </a:r>
              <a:br>
                <a:rPr lang="en-US" sz="500" dirty="0"/>
              </a:br>
              <a:r>
                <a:rPr lang="en-US" sz="500" dirty="0"/>
                <a:t>Storage</a:t>
              </a:r>
            </a:p>
          </p:txBody>
        </p:sp>
        <p:sp>
          <p:nvSpPr>
            <p:cNvPr id="97" name="Cube 96"/>
            <p:cNvSpPr/>
            <p:nvPr/>
          </p:nvSpPr>
          <p:spPr>
            <a:xfrm>
              <a:off x="4183380" y="1028700"/>
              <a:ext cx="2339340" cy="57150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500" dirty="0"/>
                <a:t>Memory</a:t>
              </a:r>
              <a:endParaRPr lang="nl-NL" sz="500" dirty="0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7052700" y="2057400"/>
              <a:ext cx="1299300" cy="13118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/>
                <a:t>CPUs</a:t>
              </a:r>
              <a:endParaRPr lang="en-US" sz="5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143000" y="2369820"/>
              <a:ext cx="1615440" cy="13118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200" dirty="0"/>
                <a:t>Network interface</a:t>
              </a:r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lang="nl-NL" sz="200" dirty="0"/>
                <a:t>IP </a:t>
              </a:r>
              <a:r>
                <a:rPr lang="nl-NL" sz="200" dirty="0" err="1"/>
                <a:t>address</a:t>
              </a:r>
              <a:endParaRPr lang="nl-NL" sz="200" dirty="0"/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lang="nl-NL" sz="200" dirty="0"/>
                <a:t>Ports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/>
                <a:t>Users &amp; groups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/>
                <a:t>Environment Variables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/>
                <a:t>Packages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/>
                <a:t>Services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116580" y="1752600"/>
              <a:ext cx="1600200" cy="9372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097617" y="2799570"/>
              <a:ext cx="1600200" cy="9372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220763" y="1752600"/>
              <a:ext cx="1600200" cy="9372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213153" y="2799570"/>
              <a:ext cx="1600200" cy="9372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821098" y="1862481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917671" y="1857030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2821098" y="3204422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917671" y="3198971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235657" y="1220339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435336" y="1220339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635015" y="1220339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834695" y="1220339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246403" y="4098772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446082" y="4098772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645761" y="4098772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845441" y="4098772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340716" y="2909014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40395" y="2909014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740074" y="2909014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7939754" y="2909014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20" name="Flowchart: Direct Access Storage 119"/>
            <p:cNvSpPr/>
            <p:nvPr/>
          </p:nvSpPr>
          <p:spPr>
            <a:xfrm flipH="1">
              <a:off x="3051897" y="2893562"/>
              <a:ext cx="133263" cy="161846"/>
            </a:xfrm>
            <a:prstGeom prst="flowChartMagneticDrum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21" name="Flowchart: Direct Access Storage 120"/>
            <p:cNvSpPr/>
            <p:nvPr/>
          </p:nvSpPr>
          <p:spPr>
            <a:xfrm flipH="1">
              <a:off x="3051897" y="2353070"/>
              <a:ext cx="133263" cy="161846"/>
            </a:xfrm>
            <a:prstGeom prst="flowChartMagneticDrum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22" name="Flowchart: Direct Access Storage 121"/>
            <p:cNvSpPr/>
            <p:nvPr/>
          </p:nvSpPr>
          <p:spPr>
            <a:xfrm flipH="1">
              <a:off x="5146521" y="2885288"/>
              <a:ext cx="133263" cy="161846"/>
            </a:xfrm>
            <a:prstGeom prst="flowChartMagneticDrum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23" name="Right Arrow 122"/>
            <p:cNvSpPr/>
            <p:nvPr/>
          </p:nvSpPr>
          <p:spPr>
            <a:xfrm>
              <a:off x="4985679" y="2918348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24" name="Right Arrow 123"/>
            <p:cNvSpPr/>
            <p:nvPr/>
          </p:nvSpPr>
          <p:spPr>
            <a:xfrm>
              <a:off x="2921028" y="2392717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25" name="Right Arrow 124"/>
            <p:cNvSpPr/>
            <p:nvPr/>
          </p:nvSpPr>
          <p:spPr>
            <a:xfrm>
              <a:off x="2954291" y="2918348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450138" y="1838460"/>
              <a:ext cx="1207087" cy="31242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Application A</a:t>
              </a:r>
              <a:endParaRPr lang="nl-NL" sz="500" dirty="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563149" y="1838460"/>
              <a:ext cx="1207087" cy="3124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Application B</a:t>
              </a:r>
              <a:endParaRPr lang="nl-NL" sz="500" dirty="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444649" y="2872636"/>
              <a:ext cx="1201088" cy="312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Application C</a:t>
              </a:r>
              <a:endParaRPr lang="nl-NL" sz="500" dirty="0"/>
            </a:p>
          </p:txBody>
        </p:sp>
        <p:pic>
          <p:nvPicPr>
            <p:cNvPr id="129" name="Picture 2" descr="Image result for fedora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104" y="3337560"/>
              <a:ext cx="429249" cy="401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4" descr="Image result for ubuntu logo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280" y="3322387"/>
              <a:ext cx="450993" cy="35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7423" y="2299047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2" name="Group 102"/>
            <p:cNvGrpSpPr>
              <a:grpSpLocks noChangeAspect="1"/>
            </p:cNvGrpSpPr>
            <p:nvPr/>
          </p:nvGrpSpPr>
          <p:grpSpPr bwMode="auto">
            <a:xfrm>
              <a:off x="4104036" y="2199156"/>
              <a:ext cx="172344" cy="352852"/>
              <a:chOff x="4686300" y="1439863"/>
              <a:chExt cx="1577975" cy="2936875"/>
            </a:xfrm>
          </p:grpSpPr>
          <p:sp>
            <p:nvSpPr>
              <p:cNvPr id="137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38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39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0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1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2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3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4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5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6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7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8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9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50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</p:grp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26146" y="3212239"/>
              <a:ext cx="227780" cy="281563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78311" y="2188044"/>
              <a:ext cx="383665" cy="362110"/>
            </a:xfrm>
            <a:prstGeom prst="rect">
              <a:avLst/>
            </a:prstGeom>
          </p:spPr>
        </p:pic>
        <p:pic>
          <p:nvPicPr>
            <p:cNvPr id="135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2794" y="2306183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6" descr="Image result for mysql log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3176" y="3157071"/>
              <a:ext cx="516046" cy="34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1" name="Picture 4" descr="Oracle"/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87"/>
          <a:stretch/>
        </p:blipFill>
        <p:spPr bwMode="auto">
          <a:xfrm>
            <a:off x="7772870" y="2898067"/>
            <a:ext cx="651751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 bwMode="auto">
          <a:xfrm>
            <a:off x="4031999" y="3295127"/>
            <a:ext cx="685630" cy="66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3088A-4D4C-42AD-BFBC-2CDEBC8BB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924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Run container image on Docker host</a:t>
            </a:r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Running Docker Containers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1067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Containers using Docker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34150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175760" y="1577340"/>
            <a:ext cx="2637592" cy="14275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ectangle 38"/>
          <p:cNvSpPr/>
          <p:nvPr/>
        </p:nvSpPr>
        <p:spPr>
          <a:xfrm>
            <a:off x="5538422" y="1921413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A</a:t>
            </a:r>
            <a:endParaRPr lang="nl-NL" dirty="0"/>
          </a:p>
        </p:txBody>
      </p:sp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5" y="2572299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02"/>
          <p:cNvGrpSpPr>
            <a:grpSpLocks noChangeAspect="1"/>
          </p:cNvGrpSpPr>
          <p:nvPr/>
        </p:nvGrpSpPr>
        <p:grpSpPr bwMode="auto">
          <a:xfrm>
            <a:off x="6237369" y="2333831"/>
            <a:ext cx="172344" cy="352852"/>
            <a:chOff x="4686300" y="1439863"/>
            <a:chExt cx="1577975" cy="2936875"/>
          </a:xfrm>
        </p:grpSpPr>
        <p:sp>
          <p:nvSpPr>
            <p:cNvPr id="64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" name="Cloud 81"/>
          <p:cNvSpPr/>
          <p:nvPr/>
        </p:nvSpPr>
        <p:spPr>
          <a:xfrm>
            <a:off x="5715334" y="115368"/>
            <a:ext cx="3257335" cy="82869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Hub</a:t>
            </a:r>
            <a:endParaRPr lang="en-US" dirty="0"/>
          </a:p>
        </p:txBody>
      </p: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33" y="331391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83511" y="2716031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758711" y="384353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959580" y="365228"/>
            <a:ext cx="1335473" cy="96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5148" y="193729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3857" y="-95998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7178042" y="736787"/>
            <a:ext cx="826942" cy="210958"/>
          </a:xfrm>
          <a:prstGeom prst="rect">
            <a:avLst/>
          </a:prstGeom>
          <a:solidFill>
            <a:schemeClr val="tx2">
              <a:lumMod val="75000"/>
            </a:schemeClr>
          </a:solidFill>
          <a:scene3d>
            <a:camera prst="perspectiveContrastingLeftFacing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Application A</a:t>
            </a:r>
            <a:endParaRPr lang="nl-NL" sz="800" dirty="0"/>
          </a:p>
        </p:txBody>
      </p:sp>
      <p:pic>
        <p:nvPicPr>
          <p:cNvPr id="8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114" y="933134"/>
            <a:ext cx="221509" cy="2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102"/>
          <p:cNvGrpSpPr>
            <a:grpSpLocks noChangeAspect="1"/>
          </p:cNvGrpSpPr>
          <p:nvPr/>
        </p:nvGrpSpPr>
        <p:grpSpPr bwMode="auto">
          <a:xfrm>
            <a:off x="7476490" y="736109"/>
            <a:ext cx="172344" cy="352852"/>
            <a:chOff x="4686300" y="1439863"/>
            <a:chExt cx="1577975" cy="2936875"/>
          </a:xfrm>
        </p:grpSpPr>
        <p:sp>
          <p:nvSpPr>
            <p:cNvPr id="88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Right Arrow 36"/>
          <p:cNvSpPr/>
          <p:nvPr/>
        </p:nvSpPr>
        <p:spPr>
          <a:xfrm rot="2062409">
            <a:off x="1943361" y="3277237"/>
            <a:ext cx="1444843" cy="39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97145" y="1218180"/>
            <a:ext cx="3499723" cy="2060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--name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amis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NodeAppRunnerImage:latest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6141966" y="1218180"/>
            <a:ext cx="2800782" cy="427438"/>
          </a:xfrm>
          <a:prstGeom prst="wedgeRectCallout">
            <a:avLst>
              <a:gd name="adj1" fmla="val -2089"/>
              <a:gd name="adj2" fmla="val -11037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amis</a:t>
            </a:r>
            <a:r>
              <a:rPr lang="nl-NL" dirty="0"/>
              <a:t>/NodeAppRunnerImage:1.4</a:t>
            </a:r>
          </a:p>
        </p:txBody>
      </p:sp>
      <p:sp>
        <p:nvSpPr>
          <p:cNvPr id="125" name="Rectangular Callout 124"/>
          <p:cNvSpPr/>
          <p:nvPr/>
        </p:nvSpPr>
        <p:spPr>
          <a:xfrm>
            <a:off x="6846076" y="2261298"/>
            <a:ext cx="1282848" cy="189244"/>
          </a:xfrm>
          <a:prstGeom prst="wedgeRectCallout">
            <a:avLst>
              <a:gd name="adj1" fmla="val -59706"/>
              <a:gd name="adj2" fmla="val 9900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ApplicationA</a:t>
            </a:r>
            <a:endParaRPr lang="nl-NL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54B5F-30BA-4091-90F9-C7C03913A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850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Containers using Docker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34150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175760" y="1577340"/>
            <a:ext cx="2637592" cy="14275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ectangle 38"/>
          <p:cNvSpPr/>
          <p:nvPr/>
        </p:nvSpPr>
        <p:spPr>
          <a:xfrm>
            <a:off x="5538422" y="1921413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A</a:t>
            </a:r>
            <a:endParaRPr lang="nl-NL" dirty="0"/>
          </a:p>
        </p:txBody>
      </p:sp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5" y="2572299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02"/>
          <p:cNvGrpSpPr>
            <a:grpSpLocks noChangeAspect="1"/>
          </p:cNvGrpSpPr>
          <p:nvPr/>
        </p:nvGrpSpPr>
        <p:grpSpPr bwMode="auto">
          <a:xfrm>
            <a:off x="6237369" y="2333831"/>
            <a:ext cx="172344" cy="352852"/>
            <a:chOff x="4686300" y="1439863"/>
            <a:chExt cx="1577975" cy="2936875"/>
          </a:xfrm>
        </p:grpSpPr>
        <p:sp>
          <p:nvSpPr>
            <p:cNvPr id="64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" name="Cloud 81"/>
          <p:cNvSpPr/>
          <p:nvPr/>
        </p:nvSpPr>
        <p:spPr>
          <a:xfrm>
            <a:off x="5715334" y="115368"/>
            <a:ext cx="3257335" cy="82869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Hub</a:t>
            </a:r>
            <a:endParaRPr lang="en-US" dirty="0"/>
          </a:p>
        </p:txBody>
      </p: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33" y="331391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83511" y="2716031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8" b="32411"/>
          <a:stretch/>
        </p:blipFill>
        <p:spPr bwMode="auto">
          <a:xfrm>
            <a:off x="6181559" y="3815689"/>
            <a:ext cx="873162" cy="64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758711" y="384353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959580" y="365228"/>
            <a:ext cx="1335473" cy="96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5148" y="193729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3857" y="-95998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7178042" y="736787"/>
            <a:ext cx="826942" cy="210958"/>
          </a:xfrm>
          <a:prstGeom prst="rect">
            <a:avLst/>
          </a:prstGeom>
          <a:solidFill>
            <a:schemeClr val="tx2">
              <a:lumMod val="75000"/>
            </a:schemeClr>
          </a:solidFill>
          <a:scene3d>
            <a:camera prst="perspectiveContrastingLeftFacing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Application A</a:t>
            </a:r>
            <a:endParaRPr lang="nl-NL" sz="800" dirty="0"/>
          </a:p>
        </p:txBody>
      </p:sp>
      <p:pic>
        <p:nvPicPr>
          <p:cNvPr id="8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114" y="933134"/>
            <a:ext cx="221509" cy="2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102"/>
          <p:cNvGrpSpPr>
            <a:grpSpLocks noChangeAspect="1"/>
          </p:cNvGrpSpPr>
          <p:nvPr/>
        </p:nvGrpSpPr>
        <p:grpSpPr bwMode="auto">
          <a:xfrm>
            <a:off x="7476490" y="736109"/>
            <a:ext cx="172344" cy="352852"/>
            <a:chOff x="4686300" y="1439863"/>
            <a:chExt cx="1577975" cy="2936875"/>
          </a:xfrm>
        </p:grpSpPr>
        <p:sp>
          <p:nvSpPr>
            <p:cNvPr id="88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Right Arrow 36"/>
          <p:cNvSpPr/>
          <p:nvPr/>
        </p:nvSpPr>
        <p:spPr>
          <a:xfrm rot="2062409">
            <a:off x="1943361" y="3277237"/>
            <a:ext cx="1444843" cy="39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0" name="Flowchart: Direct Access Storage 109"/>
          <p:cNvSpPr/>
          <p:nvPr/>
        </p:nvSpPr>
        <p:spPr>
          <a:xfrm flipH="1">
            <a:off x="4008768" y="1624238"/>
            <a:ext cx="320295" cy="411796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1" name="Right Arrow 110"/>
          <p:cNvSpPr/>
          <p:nvPr/>
        </p:nvSpPr>
        <p:spPr>
          <a:xfrm>
            <a:off x="3696466" y="1553252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97145" y="1218180"/>
            <a:ext cx="3499723" cy="2060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--name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 8010:8080 -p 8011:1521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--network=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myBridgeNW</a:t>
            </a:r>
            <a:endParaRPr lang="nl-NL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-e APP_HOME=/home/apps/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-e PARAM1=value1</a:t>
            </a:r>
          </a:p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amis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NodeAppRunnerImage:latest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6141966" y="1218180"/>
            <a:ext cx="2800782" cy="427438"/>
          </a:xfrm>
          <a:prstGeom prst="wedgeRectCallout">
            <a:avLst>
              <a:gd name="adj1" fmla="val -2089"/>
              <a:gd name="adj2" fmla="val -11037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amis</a:t>
            </a:r>
            <a:r>
              <a:rPr lang="nl-NL" dirty="0"/>
              <a:t>/NodeAppRunnerImage:1.4</a:t>
            </a:r>
          </a:p>
        </p:txBody>
      </p:sp>
      <p:sp>
        <p:nvSpPr>
          <p:cNvPr id="112" name="Right Arrow 111"/>
          <p:cNvSpPr/>
          <p:nvPr/>
        </p:nvSpPr>
        <p:spPr>
          <a:xfrm>
            <a:off x="3704086" y="1781852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TextBox 42"/>
          <p:cNvSpPr txBox="1"/>
          <p:nvPr/>
        </p:nvSpPr>
        <p:spPr>
          <a:xfrm>
            <a:off x="3705822" y="1594056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8010</a:t>
            </a:r>
            <a:endParaRPr lang="nl-NL" sz="1100" dirty="0" err="1"/>
          </a:p>
        </p:txBody>
      </p:sp>
      <p:sp>
        <p:nvSpPr>
          <p:cNvPr id="114" name="TextBox 113"/>
          <p:cNvSpPr txBox="1"/>
          <p:nvPr/>
        </p:nvSpPr>
        <p:spPr>
          <a:xfrm>
            <a:off x="3713442" y="1815036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8011</a:t>
            </a:r>
            <a:endParaRPr lang="nl-NL" sz="1100" dirty="0" err="1"/>
          </a:p>
        </p:txBody>
      </p:sp>
      <p:sp>
        <p:nvSpPr>
          <p:cNvPr id="115" name="Right Arrow 114"/>
          <p:cNvSpPr/>
          <p:nvPr/>
        </p:nvSpPr>
        <p:spPr>
          <a:xfrm>
            <a:off x="4300844" y="1578929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16" name="Right Arrow 115"/>
          <p:cNvSpPr/>
          <p:nvPr/>
        </p:nvSpPr>
        <p:spPr>
          <a:xfrm>
            <a:off x="4308464" y="1807529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310200" y="1619733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8080</a:t>
            </a:r>
            <a:endParaRPr lang="nl-NL" sz="1100" dirty="0" err="1">
              <a:solidFill>
                <a:schemeClr val="bg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317820" y="1840713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1521</a:t>
            </a:r>
            <a:endParaRPr lang="nl-NL" sz="1100" dirty="0" err="1">
              <a:solidFill>
                <a:schemeClr val="bg1"/>
              </a:solidFill>
            </a:endParaRPr>
          </a:p>
        </p:txBody>
      </p:sp>
      <p:sp>
        <p:nvSpPr>
          <p:cNvPr id="125" name="Rectangular Callout 124"/>
          <p:cNvSpPr/>
          <p:nvPr/>
        </p:nvSpPr>
        <p:spPr>
          <a:xfrm>
            <a:off x="6846076" y="2261298"/>
            <a:ext cx="1282848" cy="189244"/>
          </a:xfrm>
          <a:prstGeom prst="wedgeRectCallout">
            <a:avLst>
              <a:gd name="adj1" fmla="val -59706"/>
              <a:gd name="adj2" fmla="val 9900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ApplicationA</a:t>
            </a:r>
            <a:endParaRPr lang="nl-NL" sz="1200" dirty="0"/>
          </a:p>
        </p:txBody>
      </p:sp>
      <p:sp>
        <p:nvSpPr>
          <p:cNvPr id="45" name="Rounded Rectangle 44"/>
          <p:cNvSpPr/>
          <p:nvPr/>
        </p:nvSpPr>
        <p:spPr>
          <a:xfrm>
            <a:off x="3713442" y="2147275"/>
            <a:ext cx="2001892" cy="32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APP_HOME=</a:t>
            </a:r>
            <a:br>
              <a:rPr lang="en-US" sz="1000" dirty="0"/>
            </a:br>
            <a:r>
              <a:rPr lang="nl-NL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/home/apps/</a:t>
            </a:r>
            <a:r>
              <a:rPr lang="nl-NL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endParaRPr lang="nl-NL" sz="1000" dirty="0"/>
          </a:p>
        </p:txBody>
      </p:sp>
      <p:sp>
        <p:nvSpPr>
          <p:cNvPr id="126" name="Rounded Rectangle 125"/>
          <p:cNvSpPr/>
          <p:nvPr/>
        </p:nvSpPr>
        <p:spPr>
          <a:xfrm>
            <a:off x="4904322" y="2558746"/>
            <a:ext cx="818797" cy="32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PARAM1=value1</a:t>
            </a:r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201016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Containers using Docker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34150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4395618"/>
            <a:ext cx="30834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Disk </a:t>
            </a:r>
            <a:br>
              <a:rPr lang="en-US" dirty="0"/>
            </a:br>
            <a:r>
              <a:rPr lang="en-US" dirty="0"/>
              <a:t>Storage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75760" y="1577340"/>
            <a:ext cx="2637592" cy="14275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4987418" y="4594379"/>
            <a:ext cx="1196272" cy="2264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host_files</a:t>
            </a:r>
            <a:endParaRPr lang="nl-NL" sz="11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337203" y="4729862"/>
            <a:ext cx="869872" cy="205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/data</a:t>
            </a:r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538422" y="1921413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A</a:t>
            </a:r>
            <a:endParaRPr lang="nl-NL" dirty="0"/>
          </a:p>
        </p:txBody>
      </p:sp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5" y="2572299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02"/>
          <p:cNvGrpSpPr>
            <a:grpSpLocks noChangeAspect="1"/>
          </p:cNvGrpSpPr>
          <p:nvPr/>
        </p:nvGrpSpPr>
        <p:grpSpPr bwMode="auto">
          <a:xfrm>
            <a:off x="6237369" y="2333831"/>
            <a:ext cx="172344" cy="352852"/>
            <a:chOff x="4686300" y="1439863"/>
            <a:chExt cx="1577975" cy="2936875"/>
          </a:xfrm>
        </p:grpSpPr>
        <p:sp>
          <p:nvSpPr>
            <p:cNvPr id="64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" name="Cloud 81"/>
          <p:cNvSpPr/>
          <p:nvPr/>
        </p:nvSpPr>
        <p:spPr>
          <a:xfrm>
            <a:off x="5715334" y="115368"/>
            <a:ext cx="3257335" cy="82869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Hub</a:t>
            </a:r>
            <a:endParaRPr lang="en-US" dirty="0"/>
          </a:p>
        </p:txBody>
      </p: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33" y="331391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83511" y="2716031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8" b="32411"/>
          <a:stretch/>
        </p:blipFill>
        <p:spPr bwMode="auto">
          <a:xfrm>
            <a:off x="6181559" y="3815689"/>
            <a:ext cx="873162" cy="64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758711" y="384353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959580" y="365228"/>
            <a:ext cx="1335473" cy="96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5148" y="193729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3857" y="-95998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7178042" y="736787"/>
            <a:ext cx="826942" cy="210958"/>
          </a:xfrm>
          <a:prstGeom prst="rect">
            <a:avLst/>
          </a:prstGeom>
          <a:solidFill>
            <a:schemeClr val="tx2">
              <a:lumMod val="75000"/>
            </a:schemeClr>
          </a:solidFill>
          <a:scene3d>
            <a:camera prst="perspectiveContrastingLeftFacing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Application A</a:t>
            </a:r>
            <a:endParaRPr lang="nl-NL" sz="800" dirty="0"/>
          </a:p>
        </p:txBody>
      </p:sp>
      <p:pic>
        <p:nvPicPr>
          <p:cNvPr id="8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114" y="933134"/>
            <a:ext cx="221509" cy="2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102"/>
          <p:cNvGrpSpPr>
            <a:grpSpLocks noChangeAspect="1"/>
          </p:cNvGrpSpPr>
          <p:nvPr/>
        </p:nvGrpSpPr>
        <p:grpSpPr bwMode="auto">
          <a:xfrm>
            <a:off x="7476490" y="736109"/>
            <a:ext cx="172344" cy="352852"/>
            <a:chOff x="4686300" y="1439863"/>
            <a:chExt cx="1577975" cy="2936875"/>
          </a:xfrm>
        </p:grpSpPr>
        <p:sp>
          <p:nvSpPr>
            <p:cNvPr id="88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Right Arrow 36"/>
          <p:cNvSpPr/>
          <p:nvPr/>
        </p:nvSpPr>
        <p:spPr>
          <a:xfrm rot="2062409">
            <a:off x="1943361" y="3277237"/>
            <a:ext cx="1444843" cy="39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0" name="Flowchart: Direct Access Storage 109"/>
          <p:cNvSpPr/>
          <p:nvPr/>
        </p:nvSpPr>
        <p:spPr>
          <a:xfrm flipH="1">
            <a:off x="4008768" y="1624238"/>
            <a:ext cx="320295" cy="411796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1" name="Right Arrow 110"/>
          <p:cNvSpPr/>
          <p:nvPr/>
        </p:nvSpPr>
        <p:spPr>
          <a:xfrm>
            <a:off x="3696466" y="1553252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97145" y="1218180"/>
            <a:ext cx="3499723" cy="2060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--name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-p 8010:8080 -p 8011:1521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--network=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myBridgeNW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-v /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hostworkdir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-v /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/files:/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host_files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--volumes-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dataContainer</a:t>
            </a:r>
            <a:endParaRPr lang="nl-NL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-e APP_HOME=/home/apps/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-e PARAM1=value1</a:t>
            </a:r>
          </a:p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amis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NodeAppRunnerImage:latest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6141966" y="1218180"/>
            <a:ext cx="2800782" cy="427438"/>
          </a:xfrm>
          <a:prstGeom prst="wedgeRectCallout">
            <a:avLst>
              <a:gd name="adj1" fmla="val -2089"/>
              <a:gd name="adj2" fmla="val -11037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amis</a:t>
            </a:r>
            <a:r>
              <a:rPr lang="nl-NL" dirty="0"/>
              <a:t>/NodeAppRunnerImage:1.4</a:t>
            </a:r>
          </a:p>
        </p:txBody>
      </p:sp>
      <p:sp>
        <p:nvSpPr>
          <p:cNvPr id="112" name="Right Arrow 111"/>
          <p:cNvSpPr/>
          <p:nvPr/>
        </p:nvSpPr>
        <p:spPr>
          <a:xfrm>
            <a:off x="3704086" y="1781852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TextBox 42"/>
          <p:cNvSpPr txBox="1"/>
          <p:nvPr/>
        </p:nvSpPr>
        <p:spPr>
          <a:xfrm>
            <a:off x="3705822" y="1594056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8010</a:t>
            </a:r>
            <a:endParaRPr lang="nl-NL" sz="1100" dirty="0" err="1"/>
          </a:p>
        </p:txBody>
      </p:sp>
      <p:sp>
        <p:nvSpPr>
          <p:cNvPr id="114" name="TextBox 113"/>
          <p:cNvSpPr txBox="1"/>
          <p:nvPr/>
        </p:nvSpPr>
        <p:spPr>
          <a:xfrm>
            <a:off x="3713442" y="1815036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8011</a:t>
            </a:r>
            <a:endParaRPr lang="nl-NL" sz="1100" dirty="0" err="1"/>
          </a:p>
        </p:txBody>
      </p:sp>
      <p:sp>
        <p:nvSpPr>
          <p:cNvPr id="115" name="Right Arrow 114"/>
          <p:cNvSpPr/>
          <p:nvPr/>
        </p:nvSpPr>
        <p:spPr>
          <a:xfrm>
            <a:off x="4300844" y="1578929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16" name="Right Arrow 115"/>
          <p:cNvSpPr/>
          <p:nvPr/>
        </p:nvSpPr>
        <p:spPr>
          <a:xfrm>
            <a:off x="4308464" y="1807529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310200" y="1619733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8080</a:t>
            </a:r>
            <a:endParaRPr lang="nl-NL" sz="1100" dirty="0" err="1">
              <a:solidFill>
                <a:schemeClr val="bg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317820" y="1840713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1521</a:t>
            </a:r>
            <a:endParaRPr lang="nl-NL" sz="1100" dirty="0" err="1">
              <a:solidFill>
                <a:schemeClr val="bg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213153" y="3093966"/>
            <a:ext cx="1600200" cy="6428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0" name="Flowchart: Direct Access Storage 119"/>
          <p:cNvSpPr/>
          <p:nvPr/>
        </p:nvSpPr>
        <p:spPr>
          <a:xfrm flipH="1">
            <a:off x="5146521" y="3182468"/>
            <a:ext cx="133263" cy="161846"/>
          </a:xfrm>
          <a:prstGeom prst="flowChartMagneticDrum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1" name="Right Arrow 120"/>
          <p:cNvSpPr/>
          <p:nvPr/>
        </p:nvSpPr>
        <p:spPr>
          <a:xfrm>
            <a:off x="4985679" y="321552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2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421880" y="3268200"/>
            <a:ext cx="694905" cy="50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Rectangular Callout 123"/>
          <p:cNvSpPr/>
          <p:nvPr/>
        </p:nvSpPr>
        <p:spPr>
          <a:xfrm>
            <a:off x="6502630" y="3129277"/>
            <a:ext cx="1282848" cy="189244"/>
          </a:xfrm>
          <a:prstGeom prst="wedgeRectCallout">
            <a:avLst>
              <a:gd name="adj1" fmla="val -45450"/>
              <a:gd name="adj2" fmla="val 131218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dataContainer</a:t>
            </a:r>
            <a:endParaRPr lang="nl-NL" sz="1200" dirty="0"/>
          </a:p>
        </p:txBody>
      </p:sp>
      <p:sp>
        <p:nvSpPr>
          <p:cNvPr id="125" name="Rectangular Callout 124"/>
          <p:cNvSpPr/>
          <p:nvPr/>
        </p:nvSpPr>
        <p:spPr>
          <a:xfrm>
            <a:off x="6846076" y="2261298"/>
            <a:ext cx="1282848" cy="189244"/>
          </a:xfrm>
          <a:prstGeom prst="wedgeRectCallout">
            <a:avLst>
              <a:gd name="adj1" fmla="val -59706"/>
              <a:gd name="adj2" fmla="val 9900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ApplicationA</a:t>
            </a:r>
            <a:endParaRPr lang="nl-NL" sz="1200" dirty="0"/>
          </a:p>
        </p:txBody>
      </p:sp>
      <p:sp>
        <p:nvSpPr>
          <p:cNvPr id="45" name="Rounded Rectangle 44"/>
          <p:cNvSpPr/>
          <p:nvPr/>
        </p:nvSpPr>
        <p:spPr>
          <a:xfrm>
            <a:off x="3713442" y="2147275"/>
            <a:ext cx="2001892" cy="32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APP_HOME=</a:t>
            </a:r>
            <a:br>
              <a:rPr lang="en-US" sz="1000" dirty="0"/>
            </a:br>
            <a:r>
              <a:rPr lang="nl-NL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/home/apps/</a:t>
            </a:r>
            <a:r>
              <a:rPr lang="nl-NL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endParaRPr lang="nl-NL" sz="1000" dirty="0"/>
          </a:p>
        </p:txBody>
      </p:sp>
      <p:sp>
        <p:nvSpPr>
          <p:cNvPr id="126" name="Rounded Rectangle 125"/>
          <p:cNvSpPr/>
          <p:nvPr/>
        </p:nvSpPr>
        <p:spPr>
          <a:xfrm>
            <a:off x="4904322" y="2558746"/>
            <a:ext cx="818797" cy="32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PARAM1=value1</a:t>
            </a:r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352254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0001" y="1637070"/>
            <a:ext cx="7703999" cy="1703959"/>
          </a:xfrm>
        </p:spPr>
        <p:txBody>
          <a:bodyPr/>
          <a:lstStyle/>
          <a:p>
            <a:pPr algn="ctr"/>
            <a:r>
              <a:rPr lang="en-US" sz="8800" dirty="0"/>
              <a:t>Why?</a:t>
            </a:r>
            <a:br>
              <a:rPr lang="en-US" sz="8800" dirty="0"/>
            </a:br>
            <a:r>
              <a:rPr lang="en-US" sz="2800" dirty="0"/>
              <a:t>What?</a:t>
            </a:r>
            <a:br>
              <a:rPr lang="en-US" sz="2800" dirty="0"/>
            </a:br>
            <a:r>
              <a:rPr lang="en-US" sz="2800" dirty="0"/>
              <a:t>How?</a:t>
            </a:r>
            <a:endParaRPr lang="nl-NL" sz="8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396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are </a:t>
            </a:r>
            <a:r>
              <a:rPr lang="en-US" i="1" dirty="0"/>
              <a:t>ephemeral (*</a:t>
            </a:r>
            <a:endParaRPr lang="nl-NL" i="1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334" y="1791219"/>
            <a:ext cx="5730737" cy="220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720001" y="4660490"/>
            <a:ext cx="278281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(* Candidate for IT word of the year 2018</a:t>
            </a:r>
            <a:endParaRPr lang="nl-NL" sz="1200" i="1" dirty="0" err="1"/>
          </a:p>
        </p:txBody>
      </p:sp>
    </p:spTree>
    <p:extLst>
      <p:ext uri="{BB962C8B-B14F-4D97-AF65-F5344CB8AC3E}">
        <p14:creationId xmlns:p14="http://schemas.microsoft.com/office/powerpoint/2010/main" val="20292271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state that needs to survive should be on an externally mapped volume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Business and IT agility through DevOps and microservice architecture</a:t>
            </a:r>
            <a:endParaRPr lang="nl-NL" noProof="0" dirty="0"/>
          </a:p>
        </p:txBody>
      </p:sp>
      <p:pic>
        <p:nvPicPr>
          <p:cNvPr id="7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1561749" y="813225"/>
            <a:ext cx="2156888" cy="155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wn Arrow 7"/>
          <p:cNvSpPr/>
          <p:nvPr/>
        </p:nvSpPr>
        <p:spPr>
          <a:xfrm>
            <a:off x="2426341" y="2344102"/>
            <a:ext cx="427704" cy="801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Can 8"/>
          <p:cNvSpPr/>
          <p:nvPr/>
        </p:nvSpPr>
        <p:spPr>
          <a:xfrm>
            <a:off x="1074861" y="3289296"/>
            <a:ext cx="3148781" cy="1135219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Disk Volume</a:t>
            </a:r>
            <a:endParaRPr lang="nl-NL" dirty="0"/>
          </a:p>
        </p:txBody>
      </p:sp>
      <p:sp>
        <p:nvSpPr>
          <p:cNvPr id="10" name="Rectangular Callout 9"/>
          <p:cNvSpPr/>
          <p:nvPr/>
        </p:nvSpPr>
        <p:spPr>
          <a:xfrm>
            <a:off x="5230247" y="1520286"/>
            <a:ext cx="3052916" cy="715296"/>
          </a:xfrm>
          <a:prstGeom prst="wedgeRectCallout">
            <a:avLst>
              <a:gd name="adj1" fmla="val -133418"/>
              <a:gd name="adj2" fmla="val 9872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-v /data:/u01/app/data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7677" y="4158987"/>
            <a:ext cx="120866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/u01/app/data</a:t>
            </a:r>
            <a:endParaRPr lang="nl-NL" sz="1300" dirty="0"/>
          </a:p>
        </p:txBody>
      </p:sp>
      <p:sp>
        <p:nvSpPr>
          <p:cNvPr id="12" name="Rectangular Callout 9">
            <a:extLst>
              <a:ext uri="{FF2B5EF4-FFF2-40B4-BE49-F238E27FC236}">
                <a16:creationId xmlns:a16="http://schemas.microsoft.com/office/drawing/2014/main" id="{A4C187CF-1C96-43C2-8DDD-F3F7C2EFE5A4}"/>
              </a:ext>
            </a:extLst>
          </p:cNvPr>
          <p:cNvSpPr/>
          <p:nvPr/>
        </p:nvSpPr>
        <p:spPr>
          <a:xfrm>
            <a:off x="4453381" y="2546847"/>
            <a:ext cx="4606647" cy="715296"/>
          </a:xfrm>
          <a:prstGeom prst="wedgeRectCallout">
            <a:avLst>
              <a:gd name="adj1" fmla="val -87451"/>
              <a:gd name="adj2" fmla="val -1144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--mount source=/u01,target=</a:t>
            </a:r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/u01/app/data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38350-0729-454E-A699-F6C0753E7CAD}"/>
              </a:ext>
            </a:extLst>
          </p:cNvPr>
          <p:cNvSpPr txBox="1"/>
          <p:nvPr/>
        </p:nvSpPr>
        <p:spPr>
          <a:xfrm>
            <a:off x="2546649" y="1238080"/>
            <a:ext cx="46487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/data</a:t>
            </a:r>
            <a:endParaRPr lang="nl-NL" sz="1300" dirty="0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6D512D24-7892-4058-8BCC-56DCAED21167}"/>
              </a:ext>
            </a:extLst>
          </p:cNvPr>
          <p:cNvSpPr/>
          <p:nvPr/>
        </p:nvSpPr>
        <p:spPr>
          <a:xfrm>
            <a:off x="4705643" y="3587262"/>
            <a:ext cx="3718354" cy="112873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Cloud Native Storage</a:t>
            </a:r>
          </a:p>
          <a:p>
            <a:pPr algn="ctr"/>
            <a:r>
              <a:rPr lang="nl-NL" dirty="0"/>
              <a:t>(AWS S3, ….)</a:t>
            </a:r>
            <a:endParaRPr lang="en-NL" dirty="0"/>
          </a:p>
        </p:txBody>
      </p:sp>
      <p:sp>
        <p:nvSpPr>
          <p:cNvPr id="14" name="Can 8">
            <a:extLst>
              <a:ext uri="{FF2B5EF4-FFF2-40B4-BE49-F238E27FC236}">
                <a16:creationId xmlns:a16="http://schemas.microsoft.com/office/drawing/2014/main" id="{BB1AAB1A-90C3-4268-8E72-BBFC14144E06}"/>
              </a:ext>
            </a:extLst>
          </p:cNvPr>
          <p:cNvSpPr/>
          <p:nvPr/>
        </p:nvSpPr>
        <p:spPr>
          <a:xfrm>
            <a:off x="7139365" y="4126416"/>
            <a:ext cx="925546" cy="319426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868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Implicit</a:t>
            </a:r>
            <a:r>
              <a:rPr lang="nl-NL" dirty="0"/>
              <a:t> Docker Container Image Interface:</a:t>
            </a:r>
            <a:br>
              <a:rPr lang="nl-NL" dirty="0"/>
            </a:br>
            <a:r>
              <a:rPr lang="nl-NL" dirty="0"/>
              <a:t>environment variables, </a:t>
            </a:r>
            <a:r>
              <a:rPr lang="nl-NL" dirty="0" err="1"/>
              <a:t>ports</a:t>
            </a:r>
            <a:r>
              <a:rPr lang="nl-NL" dirty="0"/>
              <a:t>, volumes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44" y="792000"/>
            <a:ext cx="4447455" cy="390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loud 21"/>
          <p:cNvSpPr/>
          <p:nvPr/>
        </p:nvSpPr>
        <p:spPr>
          <a:xfrm>
            <a:off x="5440225" y="51416"/>
            <a:ext cx="3672407" cy="100811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Hub</a:t>
            </a:r>
            <a:endParaRPr lang="en-US" dirty="0"/>
          </a:p>
        </p:txBody>
      </p:sp>
      <p:pic>
        <p:nvPicPr>
          <p:cNvPr id="23" name="Picture 8" descr="https://s.w.org/about/images/fanart/logo_500x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61" y="248155"/>
            <a:ext cx="402508" cy="4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s://upload.wikimedia.org/wikipedia/en/thumb/6/62/MySQL.svg/1280px-MySQL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48" y="173043"/>
            <a:ext cx="614306" cy="31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88" y="436400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569544" y="2887299"/>
            <a:ext cx="1790034" cy="129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006657" y="1340768"/>
            <a:ext cx="20978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s://upload.wikimedia.org/wikipedia/en/thumb/6/62/MySQL.svg/1280px-MySQL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0368">
            <a:off x="8237432" y="3070525"/>
            <a:ext cx="614306" cy="31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https://s.w.org/about/images/fanart/logo_500x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3765">
            <a:off x="6952393" y="1622336"/>
            <a:ext cx="402508" cy="4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Left Arrow 29"/>
          <p:cNvSpPr/>
          <p:nvPr/>
        </p:nvSpPr>
        <p:spPr>
          <a:xfrm>
            <a:off x="7668448" y="1881914"/>
            <a:ext cx="1198621" cy="75499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link </a:t>
            </a:r>
            <a:r>
              <a:rPr lang="nl-NL" dirty="0" err="1"/>
              <a:t>mysql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>
            <a:off x="3494354" y="1492987"/>
            <a:ext cx="3024336" cy="12792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Parameters:</a:t>
            </a:r>
          </a:p>
          <a:p>
            <a:pPr algn="ctr"/>
            <a:r>
              <a:rPr lang="nl-NL" sz="1200" dirty="0"/>
              <a:t>WORDPRESS_DB_PASSWORD, WORDPRESS_DB_USER, …</a:t>
            </a:r>
            <a:endParaRPr lang="en-US" sz="1200" dirty="0"/>
          </a:p>
        </p:txBody>
      </p:sp>
      <p:cxnSp>
        <p:nvCxnSpPr>
          <p:cNvPr id="32" name="Elbow Connector 31"/>
          <p:cNvCxnSpPr>
            <a:endCxn id="30" idx="3"/>
          </p:cNvCxnSpPr>
          <p:nvPr/>
        </p:nvCxnSpPr>
        <p:spPr>
          <a:xfrm rot="16200000" flipV="1">
            <a:off x="8474510" y="2651972"/>
            <a:ext cx="1025572" cy="24045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Up Arrow 32"/>
          <p:cNvSpPr/>
          <p:nvPr/>
        </p:nvSpPr>
        <p:spPr>
          <a:xfrm>
            <a:off x="7241509" y="3861049"/>
            <a:ext cx="1919354" cy="10274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Volume</a:t>
            </a:r>
          </a:p>
          <a:p>
            <a:pPr algn="ctr"/>
            <a:r>
              <a:rPr lang="nl-NL" sz="1600" dirty="0"/>
              <a:t>..:</a:t>
            </a:r>
            <a:r>
              <a:rPr lang="en-US" sz="1600" dirty="0"/>
              <a:t>/</a:t>
            </a:r>
            <a:r>
              <a:rPr lang="en-US" sz="1600" dirty="0" err="1"/>
              <a:t>var</a:t>
            </a:r>
            <a:r>
              <a:rPr lang="en-US" sz="1600" dirty="0"/>
              <a:t>/lib</a:t>
            </a:r>
            <a:br>
              <a:rPr lang="en-US" sz="1600" dirty="0"/>
            </a:br>
            <a:r>
              <a:rPr lang="en-US" sz="1600" dirty="0"/>
              <a:t>/</a:t>
            </a:r>
            <a:r>
              <a:rPr lang="en-US" sz="1600" dirty="0" err="1"/>
              <a:t>mysql</a:t>
            </a:r>
            <a:endParaRPr lang="nl-NL" sz="1600" dirty="0"/>
          </a:p>
        </p:txBody>
      </p:sp>
      <p:sp>
        <p:nvSpPr>
          <p:cNvPr id="34" name="Right Arrow 33"/>
          <p:cNvSpPr/>
          <p:nvPr/>
        </p:nvSpPr>
        <p:spPr>
          <a:xfrm>
            <a:off x="5360546" y="2806561"/>
            <a:ext cx="2648189" cy="12305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Parameters:</a:t>
            </a:r>
          </a:p>
          <a:p>
            <a:pPr algn="ctr"/>
            <a:r>
              <a:rPr lang="nl-NL" sz="1200" dirty="0"/>
              <a:t>MYSQL_DATABASE, MYSQL_ROOT_PASSWORD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9616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and Managing Containers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| Pause | Stop | Delete | Export | Import containers</a:t>
            </a:r>
          </a:p>
          <a:p>
            <a:r>
              <a:rPr lang="en-US" dirty="0"/>
              <a:t>Save | Load Images</a:t>
            </a:r>
          </a:p>
          <a:p>
            <a:r>
              <a:rPr lang="en-US" dirty="0"/>
              <a:t>List containers | images | networks | …</a:t>
            </a:r>
          </a:p>
          <a:p>
            <a:r>
              <a:rPr lang="en-US" dirty="0"/>
              <a:t>Inspect container</a:t>
            </a:r>
          </a:p>
          <a:p>
            <a:r>
              <a:rPr lang="en-US" dirty="0"/>
              <a:t>Run multiple instances of an image</a:t>
            </a:r>
          </a:p>
          <a:p>
            <a:r>
              <a:rPr lang="en-US" dirty="0"/>
              <a:t>Execute into running container</a:t>
            </a:r>
          </a:p>
          <a:p>
            <a:r>
              <a:rPr lang="en-US" dirty="0"/>
              <a:t>Attach to (standard input | output | error stream of) </a:t>
            </a:r>
            <a:br>
              <a:rPr lang="en-US" dirty="0"/>
            </a:br>
            <a:r>
              <a:rPr lang="en-US" dirty="0"/>
              <a:t>running container</a:t>
            </a:r>
          </a:p>
          <a:p>
            <a:r>
              <a:rPr lang="en-US" dirty="0"/>
              <a:t>Get Container Logs</a:t>
            </a:r>
          </a:p>
          <a:p>
            <a:r>
              <a:rPr lang="en-US" dirty="0"/>
              <a:t>Create Network</a:t>
            </a:r>
          </a:p>
          <a:p>
            <a:r>
              <a:rPr lang="en-US" dirty="0"/>
              <a:t>Connect container to network</a:t>
            </a:r>
          </a:p>
          <a:p>
            <a:r>
              <a:rPr lang="en-US" dirty="0"/>
              <a:t>Experimental feature: Snapshot (</a:t>
            </a:r>
            <a:r>
              <a:rPr lang="en-US" dirty="0">
                <a:hlinkClick r:id="rId2"/>
              </a:rPr>
              <a:t>CRIU</a:t>
            </a:r>
            <a:r>
              <a:rPr lang="en-US" dirty="0"/>
              <a:t>)</a:t>
            </a:r>
            <a:endParaRPr lang="nl-NL" dirty="0"/>
          </a:p>
        </p:txBody>
      </p:sp>
      <p:pic>
        <p:nvPicPr>
          <p:cNvPr id="9218" name="Picture 2" descr="Image result for docker manage contain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35" y="1223500"/>
            <a:ext cx="3548258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31D8FB-AA18-4499-8D09-37AC545B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79266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Ship</a:t>
            </a:r>
            <a:r>
              <a:rPr lang="nl-NL" dirty="0"/>
              <a:t> (Container Images)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20003" y="936000"/>
            <a:ext cx="7989657" cy="3780000"/>
          </a:xfrm>
        </p:spPr>
        <p:txBody>
          <a:bodyPr/>
          <a:lstStyle/>
          <a:p>
            <a:r>
              <a:rPr lang="nl-NL" dirty="0"/>
              <a:t>Package, </a:t>
            </a:r>
            <a:r>
              <a:rPr lang="nl-NL" dirty="0" err="1"/>
              <a:t>Distribute</a:t>
            </a:r>
            <a:r>
              <a:rPr lang="nl-NL" dirty="0"/>
              <a:t>, Share, </a:t>
            </a:r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container images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frozen</a:t>
            </a:r>
            <a:r>
              <a:rPr lang="nl-NL" dirty="0"/>
              <a:t> state of a container (</a:t>
            </a:r>
            <a:r>
              <a:rPr lang="nl-NL" dirty="0" err="1"/>
              <a:t>committed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building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further</a:t>
            </a:r>
            <a:r>
              <a:rPr lang="nl-NL" dirty="0"/>
              <a:t> </a:t>
            </a:r>
            <a:r>
              <a:rPr lang="nl-NL" dirty="0" err="1"/>
              <a:t>manipulating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</a:t>
            </a:r>
            <a:r>
              <a:rPr lang="nl-NL" dirty="0" err="1"/>
              <a:t>needed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micro service: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underlying</a:t>
            </a:r>
            <a:r>
              <a:rPr lang="nl-NL" dirty="0"/>
              <a:t> platform &amp; OS, ready </a:t>
            </a:r>
            <a:r>
              <a:rPr lang="nl-NL" dirty="0" err="1"/>
              <a:t>to</a:t>
            </a:r>
            <a:r>
              <a:rPr lang="nl-NL" dirty="0"/>
              <a:t> run on </a:t>
            </a:r>
            <a:r>
              <a:rPr lang="nl-NL" dirty="0" err="1"/>
              <a:t>any</a:t>
            </a:r>
            <a:r>
              <a:rPr lang="nl-NL" dirty="0"/>
              <a:t> Docker Engine </a:t>
            </a:r>
            <a:r>
              <a:rPr lang="nl-NL" dirty="0" err="1"/>
              <a:t>anywhere</a:t>
            </a:r>
            <a:endParaRPr lang="nl-NL" dirty="0"/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implicit</a:t>
            </a:r>
            <a:r>
              <a:rPr lang="nl-NL" dirty="0"/>
              <a:t> interface (environment variables, </a:t>
            </a:r>
            <a:r>
              <a:rPr lang="nl-NL" dirty="0" err="1"/>
              <a:t>ports</a:t>
            </a:r>
            <a:r>
              <a:rPr lang="nl-NL" dirty="0"/>
              <a:t>, volume)</a:t>
            </a:r>
          </a:p>
          <a:p>
            <a:endParaRPr lang="en-US" dirty="0"/>
          </a:p>
        </p:txBody>
      </p:sp>
      <p:pic>
        <p:nvPicPr>
          <p:cNvPr id="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3507"/>
          <a:stretch/>
        </p:blipFill>
        <p:spPr bwMode="auto">
          <a:xfrm>
            <a:off x="6672864" y="112356"/>
            <a:ext cx="875568" cy="101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5" b="3828"/>
          <a:stretch/>
        </p:blipFill>
        <p:spPr bwMode="auto">
          <a:xfrm>
            <a:off x="893677" y="2403784"/>
            <a:ext cx="5133744" cy="231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A06C48-7155-4BC6-9B60-06F7A7FE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075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3597986" y="750898"/>
            <a:ext cx="2371757" cy="1900340"/>
          </a:xfrm>
          <a:prstGeom prst="clou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Rectangle 24"/>
          <p:cNvSpPr/>
          <p:nvPr/>
        </p:nvSpPr>
        <p:spPr>
          <a:xfrm>
            <a:off x="5956366" y="1719494"/>
            <a:ext cx="1747982" cy="12592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2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5" t="50001" r="29121" b="-1"/>
          <a:stretch/>
        </p:blipFill>
        <p:spPr bwMode="auto">
          <a:xfrm>
            <a:off x="5969743" y="1804588"/>
            <a:ext cx="329515" cy="38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be 6"/>
          <p:cNvSpPr/>
          <p:nvPr/>
        </p:nvSpPr>
        <p:spPr>
          <a:xfrm>
            <a:off x="4048115" y="818487"/>
            <a:ext cx="1637202" cy="1572829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Public Docker </a:t>
            </a:r>
            <a:r>
              <a:rPr lang="nl-NL" sz="1200" dirty="0" err="1"/>
              <a:t>Registry</a:t>
            </a:r>
            <a:endParaRPr lang="nl-NL" sz="1200" dirty="0"/>
          </a:p>
          <a:p>
            <a:pPr algn="ctr"/>
            <a:endParaRPr lang="nl-NL" sz="1200" dirty="0"/>
          </a:p>
          <a:p>
            <a:pPr algn="ctr"/>
            <a:r>
              <a:rPr lang="nl-NL" sz="1200" dirty="0"/>
              <a:t>Docker Hub</a:t>
            </a:r>
            <a:endParaRPr lang="en-US" sz="1200" dirty="0"/>
          </a:p>
        </p:txBody>
      </p:sp>
      <p:pic>
        <p:nvPicPr>
          <p:cNvPr id="1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082401" y="1775657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Docker Image </a:t>
            </a:r>
            <a:r>
              <a:rPr lang="nl-NL" dirty="0" err="1"/>
              <a:t>Registry</a:t>
            </a:r>
            <a:endParaRPr lang="en-US" dirty="0"/>
          </a:p>
        </p:txBody>
      </p:sp>
      <p:pic>
        <p:nvPicPr>
          <p:cNvPr id="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1685388" y="2067280"/>
            <a:ext cx="1073150" cy="7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8" b="32411"/>
          <a:stretch/>
        </p:blipFill>
        <p:spPr bwMode="auto">
          <a:xfrm>
            <a:off x="6384230" y="1895959"/>
            <a:ext cx="1072927" cy="7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2334421" y="1458457"/>
            <a:ext cx="1720850" cy="751791"/>
          </a:xfrm>
          <a:custGeom>
            <a:avLst/>
            <a:gdLst>
              <a:gd name="connsiteX0" fmla="*/ 0 w 2294466"/>
              <a:gd name="connsiteY0" fmla="*/ 1002388 h 1002388"/>
              <a:gd name="connsiteX1" fmla="*/ 491066 w 2294466"/>
              <a:gd name="connsiteY1" fmla="*/ 87988 h 1002388"/>
              <a:gd name="connsiteX2" fmla="*/ 2294466 w 2294466"/>
              <a:gd name="connsiteY2" fmla="*/ 87988 h 10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466" h="1002388">
                <a:moveTo>
                  <a:pt x="0" y="1002388"/>
                </a:moveTo>
                <a:cubicBezTo>
                  <a:pt x="54327" y="621388"/>
                  <a:pt x="108655" y="240388"/>
                  <a:pt x="491066" y="87988"/>
                </a:cubicBezTo>
                <a:cubicBezTo>
                  <a:pt x="873477" y="-64412"/>
                  <a:pt x="1583971" y="11788"/>
                  <a:pt x="2294466" y="87988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TextBox 8"/>
          <p:cNvSpPr txBox="1"/>
          <p:nvPr/>
        </p:nvSpPr>
        <p:spPr>
          <a:xfrm>
            <a:off x="2938045" y="120318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push</a:t>
            </a:r>
            <a:endParaRPr lang="en-US" sz="1400" dirty="0"/>
          </a:p>
        </p:txBody>
      </p:sp>
      <p:pic>
        <p:nvPicPr>
          <p:cNvPr id="10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4988605" y="1849984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034729" y="1632689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033760" y="1415394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be 13"/>
          <p:cNvSpPr/>
          <p:nvPr/>
        </p:nvSpPr>
        <p:spPr>
          <a:xfrm>
            <a:off x="2657496" y="2888172"/>
            <a:ext cx="1637202" cy="1572829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Private Docker </a:t>
            </a:r>
            <a:r>
              <a:rPr lang="nl-NL" sz="1200" dirty="0" err="1"/>
              <a:t>Registry</a:t>
            </a:r>
            <a:endParaRPr lang="nl-NL" sz="1200" dirty="0"/>
          </a:p>
          <a:p>
            <a:pPr algn="ctr"/>
            <a:endParaRPr lang="nl-NL" sz="1200" dirty="0"/>
          </a:p>
          <a:p>
            <a:pPr algn="ctr"/>
            <a:r>
              <a:rPr lang="nl-NL" sz="1200" dirty="0"/>
              <a:t>Docker Hub</a:t>
            </a:r>
            <a:endParaRPr lang="en-US" sz="1200" dirty="0"/>
          </a:p>
        </p:txBody>
      </p:sp>
      <p:pic>
        <p:nvPicPr>
          <p:cNvPr id="1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691782" y="3845341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597986" y="3919669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597985" y="3734811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18"/>
          <p:cNvSpPr/>
          <p:nvPr/>
        </p:nvSpPr>
        <p:spPr>
          <a:xfrm>
            <a:off x="5528502" y="1433657"/>
            <a:ext cx="1276350" cy="571673"/>
          </a:xfrm>
          <a:custGeom>
            <a:avLst/>
            <a:gdLst>
              <a:gd name="connsiteX0" fmla="*/ 0 w 1701800"/>
              <a:gd name="connsiteY0" fmla="*/ 305030 h 762230"/>
              <a:gd name="connsiteX1" fmla="*/ 897467 w 1701800"/>
              <a:gd name="connsiteY1" fmla="*/ 230 h 762230"/>
              <a:gd name="connsiteX2" fmla="*/ 1566333 w 1701800"/>
              <a:gd name="connsiteY2" fmla="*/ 347364 h 762230"/>
              <a:gd name="connsiteX3" fmla="*/ 1701800 w 1701800"/>
              <a:gd name="connsiteY3" fmla="*/ 762230 h 7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800" h="762230">
                <a:moveTo>
                  <a:pt x="0" y="305030"/>
                </a:moveTo>
                <a:cubicBezTo>
                  <a:pt x="318206" y="149102"/>
                  <a:pt x="636412" y="-6826"/>
                  <a:pt x="897467" y="230"/>
                </a:cubicBezTo>
                <a:cubicBezTo>
                  <a:pt x="1158522" y="7286"/>
                  <a:pt x="1432278" y="220364"/>
                  <a:pt x="1566333" y="347364"/>
                </a:cubicBezTo>
                <a:cubicBezTo>
                  <a:pt x="1700389" y="474364"/>
                  <a:pt x="1701094" y="618297"/>
                  <a:pt x="1701800" y="76223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TextBox 19"/>
          <p:cNvSpPr txBox="1"/>
          <p:nvPr/>
        </p:nvSpPr>
        <p:spPr>
          <a:xfrm rot="2016243">
            <a:off x="6218384" y="135539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pull &amp;run</a:t>
            </a:r>
            <a:endParaRPr lang="en-US" sz="1400" dirty="0"/>
          </a:p>
        </p:txBody>
      </p:sp>
      <p:sp>
        <p:nvSpPr>
          <p:cNvPr id="21" name="Freeform 20"/>
          <p:cNvSpPr/>
          <p:nvPr/>
        </p:nvSpPr>
        <p:spPr>
          <a:xfrm>
            <a:off x="2059260" y="2682987"/>
            <a:ext cx="596208" cy="1238250"/>
          </a:xfrm>
          <a:custGeom>
            <a:avLst/>
            <a:gdLst>
              <a:gd name="connsiteX0" fmla="*/ 100677 w 794944"/>
              <a:gd name="connsiteY0" fmla="*/ 0 h 1651000"/>
              <a:gd name="connsiteX1" fmla="*/ 58344 w 794944"/>
              <a:gd name="connsiteY1" fmla="*/ 1261533 h 1651000"/>
              <a:gd name="connsiteX2" fmla="*/ 794944 w 794944"/>
              <a:gd name="connsiteY2" fmla="*/ 1651000 h 16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4944" h="1651000">
                <a:moveTo>
                  <a:pt x="100677" y="0"/>
                </a:moveTo>
                <a:cubicBezTo>
                  <a:pt x="21655" y="493183"/>
                  <a:pt x="-57367" y="986366"/>
                  <a:pt x="58344" y="1261533"/>
                </a:cubicBezTo>
                <a:cubicBezTo>
                  <a:pt x="174055" y="1536700"/>
                  <a:pt x="794944" y="1651000"/>
                  <a:pt x="794944" y="165100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TextBox 21"/>
          <p:cNvSpPr txBox="1"/>
          <p:nvPr/>
        </p:nvSpPr>
        <p:spPr>
          <a:xfrm>
            <a:off x="1545658" y="3301859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push</a:t>
            </a:r>
            <a:endParaRPr lang="en-US" sz="1400" dirty="0"/>
          </a:p>
        </p:txBody>
      </p:sp>
      <p:sp>
        <p:nvSpPr>
          <p:cNvPr id="23" name="Freeform 22"/>
          <p:cNvSpPr/>
          <p:nvPr/>
        </p:nvSpPr>
        <p:spPr>
          <a:xfrm>
            <a:off x="4185818" y="2651237"/>
            <a:ext cx="2781300" cy="1460639"/>
          </a:xfrm>
          <a:custGeom>
            <a:avLst/>
            <a:gdLst>
              <a:gd name="connsiteX0" fmla="*/ 0 w 3708400"/>
              <a:gd name="connsiteY0" fmla="*/ 1947333 h 1947518"/>
              <a:gd name="connsiteX1" fmla="*/ 2997200 w 3708400"/>
              <a:gd name="connsiteY1" fmla="*/ 1625600 h 1947518"/>
              <a:gd name="connsiteX2" fmla="*/ 3708400 w 3708400"/>
              <a:gd name="connsiteY2" fmla="*/ 0 h 194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8400" h="1947518">
                <a:moveTo>
                  <a:pt x="0" y="1947333"/>
                </a:moveTo>
                <a:cubicBezTo>
                  <a:pt x="1189566" y="1948744"/>
                  <a:pt x="2379133" y="1950155"/>
                  <a:pt x="2997200" y="1625600"/>
                </a:cubicBezTo>
                <a:cubicBezTo>
                  <a:pt x="3615267" y="1301045"/>
                  <a:pt x="3708400" y="0"/>
                  <a:pt x="3708400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4" name="TextBox 23"/>
          <p:cNvSpPr txBox="1"/>
          <p:nvPr/>
        </p:nvSpPr>
        <p:spPr>
          <a:xfrm rot="21032635">
            <a:off x="5510572" y="400244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pull &amp;run</a:t>
            </a:r>
            <a:endParaRPr lang="en-US" sz="1400" dirty="0"/>
          </a:p>
        </p:txBody>
      </p:sp>
      <p:pic>
        <p:nvPicPr>
          <p:cNvPr id="27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8" b="32411"/>
          <a:stretch/>
        </p:blipFill>
        <p:spPr bwMode="auto">
          <a:xfrm>
            <a:off x="1152522" y="2515735"/>
            <a:ext cx="1072927" cy="7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 27"/>
          <p:cNvSpPr/>
          <p:nvPr/>
        </p:nvSpPr>
        <p:spPr>
          <a:xfrm>
            <a:off x="1563821" y="2353030"/>
            <a:ext cx="331650" cy="359369"/>
          </a:xfrm>
          <a:custGeom>
            <a:avLst/>
            <a:gdLst>
              <a:gd name="connsiteX0" fmla="*/ 27333 w 442200"/>
              <a:gd name="connsiteY0" fmla="*/ 479158 h 479158"/>
              <a:gd name="connsiteX1" fmla="*/ 44267 w 442200"/>
              <a:gd name="connsiteY1" fmla="*/ 38892 h 479158"/>
              <a:gd name="connsiteX2" fmla="*/ 442200 w 442200"/>
              <a:gd name="connsiteY2" fmla="*/ 21958 h 47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2200" h="479158">
                <a:moveTo>
                  <a:pt x="27333" y="479158"/>
                </a:moveTo>
                <a:cubicBezTo>
                  <a:pt x="1227" y="297125"/>
                  <a:pt x="-24878" y="115092"/>
                  <a:pt x="44267" y="38892"/>
                </a:cubicBezTo>
                <a:cubicBezTo>
                  <a:pt x="113412" y="-37308"/>
                  <a:pt x="442200" y="21958"/>
                  <a:pt x="442200" y="2195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6B698CA-5E98-4B12-83D4-B9C7AA7F2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417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 animBg="1"/>
      <p:bldP spid="9" grpId="0"/>
      <p:bldP spid="14" grpId="0" animBg="1"/>
      <p:bldP spid="19" grpId="0" animBg="1"/>
      <p:bldP spid="20" grpId="0"/>
      <p:bldP spid="21" grpId="0" animBg="1"/>
      <p:bldP spid="22" grpId="0"/>
      <p:bldP spid="23" grpId="0" animBg="1"/>
      <p:bldP spid="24" grpId="0"/>
      <p:bldP spid="2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Use Cases for IT professionals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003" y="760740"/>
            <a:ext cx="6623999" cy="3780000"/>
          </a:xfrm>
        </p:spPr>
        <p:txBody>
          <a:bodyPr/>
          <a:lstStyle/>
          <a:p>
            <a:r>
              <a:rPr lang="en-US" dirty="0"/>
              <a:t>R&amp;D (aka Play) – try out technology </a:t>
            </a:r>
          </a:p>
          <a:p>
            <a:pPr lvl="1"/>
            <a:r>
              <a:rPr lang="en-US" dirty="0"/>
              <a:t>Quickly, easily, cleanly</a:t>
            </a:r>
          </a:p>
          <a:p>
            <a:pPr lvl="1"/>
            <a:r>
              <a:rPr lang="en-US" dirty="0"/>
              <a:t>Complex, multi-node configurations</a:t>
            </a:r>
          </a:p>
          <a:p>
            <a:pPr lvl="1"/>
            <a:r>
              <a:rPr lang="en-US" dirty="0"/>
              <a:t>Leverage huge number of resources available out in the open</a:t>
            </a:r>
          </a:p>
          <a:p>
            <a:r>
              <a:rPr lang="en-US" dirty="0"/>
              <a:t>Prepare and Share (running) environments for</a:t>
            </a:r>
          </a:p>
          <a:p>
            <a:pPr lvl="1"/>
            <a:r>
              <a:rPr lang="en-US" dirty="0"/>
              <a:t>Playing, Training, Testing, Beta-testing, </a:t>
            </a:r>
          </a:p>
          <a:p>
            <a:r>
              <a:rPr lang="en-US" dirty="0"/>
              <a:t>Deploy and Run application on generic cloud infrastructure</a:t>
            </a:r>
          </a:p>
          <a:p>
            <a:pPr lvl="1"/>
            <a:r>
              <a:rPr lang="en-US" dirty="0"/>
              <a:t>Especially ephemeral (stateless) and dynamically scalable</a:t>
            </a:r>
          </a:p>
          <a:p>
            <a:r>
              <a:rPr lang="en-US" dirty="0"/>
              <a:t>Streamlined CD across Development, Test and Production</a:t>
            </a:r>
          </a:p>
          <a:p>
            <a:r>
              <a:rPr lang="en-US" dirty="0"/>
              <a:t>Prepare for Cloud (consolidate, lift &amp; shift workloads)</a:t>
            </a:r>
          </a:p>
          <a:p>
            <a:r>
              <a:rPr lang="en-US" dirty="0"/>
              <a:t>Analysis &amp; What If Scenarios</a:t>
            </a:r>
          </a:p>
          <a:p>
            <a:pPr lvl="1"/>
            <a:r>
              <a:rPr lang="en-US" dirty="0"/>
              <a:t>Clone an environment, spin up, investigate, tear down &amp; quit</a:t>
            </a:r>
          </a:p>
          <a:p>
            <a:r>
              <a:rPr lang="en-US" dirty="0"/>
              <a:t>Automated Testing</a:t>
            </a:r>
          </a:p>
          <a:p>
            <a:pPr lvl="1"/>
            <a:r>
              <a:rPr lang="en-US" dirty="0"/>
              <a:t>Against rich dataset with minimum set up and tear down</a:t>
            </a:r>
          </a:p>
          <a:p>
            <a:r>
              <a:rPr lang="en-US" dirty="0" err="1"/>
              <a:t>Microservices</a:t>
            </a:r>
            <a:r>
              <a:rPr lang="en-US" dirty="0"/>
              <a:t> – implement, deploy and run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F59C56-03D0-480F-911A-7641CCCBF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94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vehicle for:</a:t>
            </a:r>
          </a:p>
          <a:p>
            <a:pPr lvl="1"/>
            <a:r>
              <a:rPr lang="en-US" dirty="0"/>
              <a:t>Encapsulate</a:t>
            </a:r>
          </a:p>
          <a:p>
            <a:pPr lvl="1"/>
            <a:r>
              <a:rPr lang="en-US" dirty="0"/>
              <a:t>Build</a:t>
            </a:r>
          </a:p>
          <a:p>
            <a:pPr lvl="1"/>
            <a:r>
              <a:rPr lang="en-US" dirty="0"/>
              <a:t>Share &amp; Ship</a:t>
            </a:r>
          </a:p>
          <a:p>
            <a:pPr lvl="1"/>
            <a:r>
              <a:rPr lang="en-US" dirty="0"/>
              <a:t>Automated Tests</a:t>
            </a:r>
          </a:p>
          <a:p>
            <a:pPr lvl="1"/>
            <a:r>
              <a:rPr lang="en-US" dirty="0"/>
              <a:t>Deploy</a:t>
            </a:r>
          </a:p>
          <a:p>
            <a:pPr lvl="1"/>
            <a:r>
              <a:rPr lang="en-US" dirty="0"/>
              <a:t>Run</a:t>
            </a:r>
          </a:p>
          <a:p>
            <a:pPr lvl="1"/>
            <a:r>
              <a:rPr lang="en-US" dirty="0"/>
              <a:t>Scale</a:t>
            </a:r>
          </a:p>
          <a:p>
            <a:pPr lvl="1"/>
            <a:r>
              <a:rPr lang="en-US" dirty="0"/>
              <a:t>Relocate</a:t>
            </a:r>
          </a:p>
          <a:p>
            <a:pPr lvl="1"/>
            <a:r>
              <a:rPr lang="en-US" dirty="0"/>
              <a:t>Standardize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17" y="2317929"/>
            <a:ext cx="3793264" cy="239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4651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6" y="2794655"/>
            <a:ext cx="3351070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3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46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fr-FR" sz="360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IT all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94F8-F87D-4D76-A9F2-C246DA02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F4DA7-81D8-4F26-A0EA-B8EB6363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1544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6693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  <a:endCxn id="6" idx="3"/>
          </p:cNvCxnSpPr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35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  <a:endCxn id="6" idx="3"/>
          </p:cNvCxnSpPr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Freeform 15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567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  <a:endCxn id="6" idx="3"/>
          </p:cNvCxnSpPr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Freeform 15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Can 2"/>
          <p:cNvSpPr/>
          <p:nvPr/>
        </p:nvSpPr>
        <p:spPr>
          <a:xfrm>
            <a:off x="2410815" y="3469387"/>
            <a:ext cx="386393" cy="2450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an 21"/>
          <p:cNvSpPr/>
          <p:nvPr/>
        </p:nvSpPr>
        <p:spPr>
          <a:xfrm>
            <a:off x="5005534" y="2569459"/>
            <a:ext cx="755227" cy="444584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loud 18"/>
          <p:cNvSpPr/>
          <p:nvPr/>
        </p:nvSpPr>
        <p:spPr>
          <a:xfrm>
            <a:off x="2692920" y="4491880"/>
            <a:ext cx="1301378" cy="50288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Storage</a:t>
            </a:r>
            <a:endParaRPr lang="nl-NL" dirty="0"/>
          </a:p>
        </p:txBody>
      </p:sp>
      <p:cxnSp>
        <p:nvCxnSpPr>
          <p:cNvPr id="25" name="Elbow Connector 24"/>
          <p:cNvCxnSpPr>
            <a:stCxn id="3" idx="3"/>
            <a:endCxn id="19" idx="3"/>
          </p:cNvCxnSpPr>
          <p:nvPr/>
        </p:nvCxnSpPr>
        <p:spPr>
          <a:xfrm rot="16200000" flipH="1">
            <a:off x="2570691" y="3747714"/>
            <a:ext cx="806239" cy="739597"/>
          </a:xfrm>
          <a:prstGeom prst="bentConnector3">
            <a:avLst>
              <a:gd name="adj1" fmla="val 737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4617550" y="4421417"/>
            <a:ext cx="775968" cy="45314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</a:t>
            </a:r>
            <a:endParaRPr lang="nl-NL" dirty="0"/>
          </a:p>
        </p:txBody>
      </p:sp>
      <p:cxnSp>
        <p:nvCxnSpPr>
          <p:cNvPr id="29" name="Elbow Connector 28"/>
          <p:cNvCxnSpPr>
            <a:stCxn id="22" idx="3"/>
            <a:endCxn id="27" idx="0"/>
          </p:cNvCxnSpPr>
          <p:nvPr/>
        </p:nvCxnSpPr>
        <p:spPr>
          <a:xfrm rot="5400000">
            <a:off x="4518976" y="3557245"/>
            <a:ext cx="1407374" cy="320971"/>
          </a:xfrm>
          <a:prstGeom prst="bentConnector3">
            <a:avLst>
              <a:gd name="adj1" fmla="val 84249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Down Arrow 19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008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  <a:endCxn id="6" idx="3"/>
          </p:cNvCxnSpPr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Freeform 15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Can 2"/>
          <p:cNvSpPr/>
          <p:nvPr/>
        </p:nvSpPr>
        <p:spPr>
          <a:xfrm>
            <a:off x="2410815" y="3469387"/>
            <a:ext cx="386393" cy="2450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an 21"/>
          <p:cNvSpPr/>
          <p:nvPr/>
        </p:nvSpPr>
        <p:spPr>
          <a:xfrm>
            <a:off x="5005534" y="2569459"/>
            <a:ext cx="755227" cy="444584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loud 18"/>
          <p:cNvSpPr/>
          <p:nvPr/>
        </p:nvSpPr>
        <p:spPr>
          <a:xfrm>
            <a:off x="2692920" y="4491880"/>
            <a:ext cx="1301378" cy="50288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Storage</a:t>
            </a:r>
            <a:endParaRPr lang="nl-NL" dirty="0"/>
          </a:p>
        </p:txBody>
      </p:sp>
      <p:cxnSp>
        <p:nvCxnSpPr>
          <p:cNvPr id="25" name="Elbow Connector 24"/>
          <p:cNvCxnSpPr>
            <a:stCxn id="3" idx="3"/>
            <a:endCxn id="19" idx="3"/>
          </p:cNvCxnSpPr>
          <p:nvPr/>
        </p:nvCxnSpPr>
        <p:spPr>
          <a:xfrm rot="16200000" flipH="1">
            <a:off x="2570691" y="3747714"/>
            <a:ext cx="806239" cy="739597"/>
          </a:xfrm>
          <a:prstGeom prst="bentConnector3">
            <a:avLst>
              <a:gd name="adj1" fmla="val 737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4617550" y="4421417"/>
            <a:ext cx="775968" cy="45314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</a:t>
            </a:r>
            <a:endParaRPr lang="nl-NL" dirty="0"/>
          </a:p>
        </p:txBody>
      </p:sp>
      <p:cxnSp>
        <p:nvCxnSpPr>
          <p:cNvPr id="29" name="Elbow Connector 28"/>
          <p:cNvCxnSpPr>
            <a:stCxn id="22" idx="3"/>
            <a:endCxn id="27" idx="0"/>
          </p:cNvCxnSpPr>
          <p:nvPr/>
        </p:nvCxnSpPr>
        <p:spPr>
          <a:xfrm rot="5400000">
            <a:off x="4518976" y="3557245"/>
            <a:ext cx="1407374" cy="320971"/>
          </a:xfrm>
          <a:prstGeom prst="bentConnector3">
            <a:avLst>
              <a:gd name="adj1" fmla="val 84249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1070344" y="3047096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ular Callout 23"/>
          <p:cNvSpPr/>
          <p:nvPr/>
        </p:nvSpPr>
        <p:spPr>
          <a:xfrm>
            <a:off x="334272" y="2261308"/>
            <a:ext cx="1218081" cy="453043"/>
          </a:xfrm>
          <a:prstGeom prst="wedgeRectCallout">
            <a:avLst>
              <a:gd name="adj1" fmla="val 22230"/>
              <a:gd name="adj2" fmla="val 1266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Configuration Map</a:t>
            </a:r>
            <a:endParaRPr lang="nl-NL" dirty="0"/>
          </a:p>
        </p:txBody>
      </p:sp>
      <p:sp>
        <p:nvSpPr>
          <p:cNvPr id="28" name="Rectangular Callout 27"/>
          <p:cNvSpPr/>
          <p:nvPr/>
        </p:nvSpPr>
        <p:spPr>
          <a:xfrm>
            <a:off x="6254968" y="2074939"/>
            <a:ext cx="1218081" cy="453043"/>
          </a:xfrm>
          <a:prstGeom prst="wedgeRectCallout">
            <a:avLst>
              <a:gd name="adj1" fmla="val -35381"/>
              <a:gd name="adj2" fmla="val 1876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Configuration Map</a:t>
            </a:r>
            <a:endParaRPr lang="nl-NL" dirty="0"/>
          </a:p>
        </p:txBody>
      </p:sp>
      <p:sp>
        <p:nvSpPr>
          <p:cNvPr id="30" name="Cube 29"/>
          <p:cNvSpPr/>
          <p:nvPr/>
        </p:nvSpPr>
        <p:spPr>
          <a:xfrm>
            <a:off x="6298106" y="3150192"/>
            <a:ext cx="241005" cy="191042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Down Arrow 30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8858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94308" y="3185585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682201" y="3148924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Image result for death 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84" y="2951718"/>
            <a:ext cx="541190" cy="54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 21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Freeform 23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1651274" y="3008776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6298106" y="3150192"/>
            <a:ext cx="241005" cy="191042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Cube 27"/>
          <p:cNvSpPr/>
          <p:nvPr/>
        </p:nvSpPr>
        <p:spPr>
          <a:xfrm>
            <a:off x="4422300" y="2131820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391365" y="3068709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3826645" y="2586775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Down Arrow 30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890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5" name="Cube 24"/>
          <p:cNvSpPr/>
          <p:nvPr/>
        </p:nvSpPr>
        <p:spPr>
          <a:xfrm>
            <a:off x="1134369" y="3556653"/>
            <a:ext cx="1545265" cy="1353879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2" name="Cube 21"/>
          <p:cNvSpPr/>
          <p:nvPr/>
        </p:nvSpPr>
        <p:spPr>
          <a:xfrm>
            <a:off x="4085528" y="3789055"/>
            <a:ext cx="1280356" cy="112147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682201" y="3148924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death 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77" y="4275556"/>
            <a:ext cx="541190" cy="54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83207" y="2790453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26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Freeform 27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Freeform 2"/>
          <p:cNvSpPr/>
          <p:nvPr/>
        </p:nvSpPr>
        <p:spPr>
          <a:xfrm>
            <a:off x="2913321" y="964019"/>
            <a:ext cx="3912781" cy="2327978"/>
          </a:xfrm>
          <a:custGeom>
            <a:avLst/>
            <a:gdLst>
              <a:gd name="connsiteX0" fmla="*/ 0 w 3912781"/>
              <a:gd name="connsiteY0" fmla="*/ 0 h 2327978"/>
              <a:gd name="connsiteX1" fmla="*/ 120502 w 3912781"/>
              <a:gd name="connsiteY1" fmla="*/ 1786269 h 2327978"/>
              <a:gd name="connsiteX2" fmla="*/ 673395 w 3912781"/>
              <a:gd name="connsiteY2" fmla="*/ 2324986 h 2327978"/>
              <a:gd name="connsiteX3" fmla="*/ 2977116 w 3912781"/>
              <a:gd name="connsiteY3" fmla="*/ 2006009 h 2327978"/>
              <a:gd name="connsiteX4" fmla="*/ 3912781 w 3912781"/>
              <a:gd name="connsiteY4" fmla="*/ 2055628 h 232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2781" h="2327978">
                <a:moveTo>
                  <a:pt x="0" y="0"/>
                </a:moveTo>
                <a:cubicBezTo>
                  <a:pt x="4135" y="699385"/>
                  <a:pt x="8270" y="1398771"/>
                  <a:pt x="120502" y="1786269"/>
                </a:cubicBezTo>
                <a:cubicBezTo>
                  <a:pt x="232734" y="2173767"/>
                  <a:pt x="197293" y="2288363"/>
                  <a:pt x="673395" y="2324986"/>
                </a:cubicBezTo>
                <a:cubicBezTo>
                  <a:pt x="1149497" y="2361609"/>
                  <a:pt x="2437218" y="2050902"/>
                  <a:pt x="2977116" y="2006009"/>
                </a:cubicBezTo>
                <a:cubicBezTo>
                  <a:pt x="3517014" y="1961116"/>
                  <a:pt x="3714897" y="2008372"/>
                  <a:pt x="3912781" y="205562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1651274" y="3008776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6298106" y="3150192"/>
            <a:ext cx="241005" cy="191042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4422300" y="2131820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453598" y="3231681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3826645" y="2586775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445488" y="2831743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Down Arrow 28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541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25" grpId="1" animBg="1"/>
      <p:bldP spid="22" grpId="0" animBg="1"/>
      <p:bldP spid="12" grpId="0" animBg="1"/>
      <p:bldP spid="3" grpId="0" animBg="1"/>
      <p:bldP spid="30" grpId="0" animBg="1"/>
      <p:bldP spid="3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2" name="Cube 21"/>
          <p:cNvSpPr/>
          <p:nvPr/>
        </p:nvSpPr>
        <p:spPr>
          <a:xfrm>
            <a:off x="4085528" y="3789055"/>
            <a:ext cx="1280356" cy="112147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4159600" y="333452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26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Freeform 27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Freeform 5"/>
          <p:cNvSpPr/>
          <p:nvPr/>
        </p:nvSpPr>
        <p:spPr>
          <a:xfrm>
            <a:off x="2746514" y="921488"/>
            <a:ext cx="1449802" cy="2692368"/>
          </a:xfrm>
          <a:custGeom>
            <a:avLst/>
            <a:gdLst>
              <a:gd name="connsiteX0" fmla="*/ 124277 w 1449802"/>
              <a:gd name="connsiteY0" fmla="*/ 0 h 2692368"/>
              <a:gd name="connsiteX1" fmla="*/ 131365 w 1449802"/>
              <a:gd name="connsiteY1" fmla="*/ 1516912 h 2692368"/>
              <a:gd name="connsiteX2" fmla="*/ 88835 w 1449802"/>
              <a:gd name="connsiteY2" fmla="*/ 2573079 h 2692368"/>
              <a:gd name="connsiteX3" fmla="*/ 1449802 w 1449802"/>
              <a:gd name="connsiteY3" fmla="*/ 2622698 h 269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9802" h="2692368">
                <a:moveTo>
                  <a:pt x="124277" y="0"/>
                </a:moveTo>
                <a:cubicBezTo>
                  <a:pt x="130774" y="544033"/>
                  <a:pt x="137272" y="1088066"/>
                  <a:pt x="131365" y="1516912"/>
                </a:cubicBezTo>
                <a:cubicBezTo>
                  <a:pt x="125458" y="1945758"/>
                  <a:pt x="-130904" y="2388781"/>
                  <a:pt x="88835" y="2573079"/>
                </a:cubicBezTo>
                <a:cubicBezTo>
                  <a:pt x="308574" y="2757377"/>
                  <a:pt x="879188" y="2690037"/>
                  <a:pt x="1449802" y="262269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Down Arrow 17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3733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2" name="Cube 21"/>
          <p:cNvSpPr/>
          <p:nvPr/>
        </p:nvSpPr>
        <p:spPr>
          <a:xfrm>
            <a:off x="4085528" y="3789055"/>
            <a:ext cx="1280356" cy="112147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4159600" y="333452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26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Freeform 27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Freeform 5"/>
          <p:cNvSpPr/>
          <p:nvPr/>
        </p:nvSpPr>
        <p:spPr>
          <a:xfrm>
            <a:off x="2746514" y="921488"/>
            <a:ext cx="1449802" cy="2692368"/>
          </a:xfrm>
          <a:custGeom>
            <a:avLst/>
            <a:gdLst>
              <a:gd name="connsiteX0" fmla="*/ 124277 w 1449802"/>
              <a:gd name="connsiteY0" fmla="*/ 0 h 2692368"/>
              <a:gd name="connsiteX1" fmla="*/ 131365 w 1449802"/>
              <a:gd name="connsiteY1" fmla="*/ 1516912 h 2692368"/>
              <a:gd name="connsiteX2" fmla="*/ 88835 w 1449802"/>
              <a:gd name="connsiteY2" fmla="*/ 2573079 h 2692368"/>
              <a:gd name="connsiteX3" fmla="*/ 1449802 w 1449802"/>
              <a:gd name="connsiteY3" fmla="*/ 2622698 h 269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9802" h="2692368">
                <a:moveTo>
                  <a:pt x="124277" y="0"/>
                </a:moveTo>
                <a:cubicBezTo>
                  <a:pt x="130774" y="544033"/>
                  <a:pt x="137272" y="1088066"/>
                  <a:pt x="131365" y="1516912"/>
                </a:cubicBezTo>
                <a:cubicBezTo>
                  <a:pt x="125458" y="1945758"/>
                  <a:pt x="-130904" y="2388781"/>
                  <a:pt x="88835" y="2573079"/>
                </a:cubicBezTo>
                <a:cubicBezTo>
                  <a:pt x="308574" y="2757377"/>
                  <a:pt x="879188" y="2690037"/>
                  <a:pt x="1449802" y="262269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9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250539" y="90381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/>
          <p:cNvSpPr/>
          <p:nvPr/>
        </p:nvSpPr>
        <p:spPr>
          <a:xfrm>
            <a:off x="5863057" y="878275"/>
            <a:ext cx="466884" cy="17973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pic>
        <p:nvPicPr>
          <p:cNvPr id="24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59614" y="318240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24"/>
          <p:cNvSpPr/>
          <p:nvPr/>
        </p:nvSpPr>
        <p:spPr>
          <a:xfrm>
            <a:off x="7372132" y="3139629"/>
            <a:ext cx="466884" cy="1969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pic>
        <p:nvPicPr>
          <p:cNvPr id="29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16431" y="274781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/>
          <p:cNvSpPr/>
          <p:nvPr/>
        </p:nvSpPr>
        <p:spPr>
          <a:xfrm>
            <a:off x="4428949" y="2705043"/>
            <a:ext cx="466884" cy="1969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pic>
        <p:nvPicPr>
          <p:cNvPr id="3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4162909" y="333452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/>
          <p:cNvSpPr/>
          <p:nvPr/>
        </p:nvSpPr>
        <p:spPr>
          <a:xfrm>
            <a:off x="4775427" y="3291755"/>
            <a:ext cx="466884" cy="1969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pic>
        <p:nvPicPr>
          <p:cNvPr id="3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9327" y="226962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/>
          <p:cNvSpPr/>
          <p:nvPr/>
        </p:nvSpPr>
        <p:spPr>
          <a:xfrm>
            <a:off x="4441845" y="2226853"/>
            <a:ext cx="466884" cy="1969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717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30" grpId="0" animBg="1"/>
      <p:bldP spid="32" grpId="0" animBg="1"/>
      <p:bldP spid="3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1141139" y="701513"/>
            <a:ext cx="6469029" cy="423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30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32286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6F70B-4DB9-4374-8D98-5F00B748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C01FB-5AC6-467E-A557-FB0CDCC70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D3EDA-093E-4656-B59E-D0FC47FE2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054125-91B1-46A4-9892-9FB32CF99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293612"/>
            <a:ext cx="6941470" cy="442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4982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Kubernetes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Container Run Time Management platform</a:t>
            </a:r>
          </a:p>
          <a:p>
            <a:pPr lvl="1"/>
            <a:r>
              <a:rPr lang="en-US" dirty="0"/>
              <a:t>Based on Google’s Borg system (in use at Google for over a decade)</a:t>
            </a:r>
          </a:p>
          <a:p>
            <a:r>
              <a:rPr lang="en-US" dirty="0"/>
              <a:t>Initial announcement: 2014</a:t>
            </a:r>
          </a:p>
          <a:p>
            <a:r>
              <a:rPr lang="en-US" dirty="0"/>
              <a:t>Kubernetes v1.0 was released on July 21, </a:t>
            </a:r>
            <a:r>
              <a:rPr lang="en-US" b="1" dirty="0"/>
              <a:t>2015</a:t>
            </a:r>
          </a:p>
          <a:p>
            <a:r>
              <a:rPr lang="en-US" dirty="0"/>
              <a:t>A Kubernetes cluster typically spans </a:t>
            </a:r>
            <a:r>
              <a:rPr lang="en-US" b="1" dirty="0"/>
              <a:t>multiple compute nodes</a:t>
            </a:r>
          </a:p>
          <a:p>
            <a:pPr lvl="1"/>
            <a:r>
              <a:rPr lang="en-US" dirty="0"/>
              <a:t>Either in the cloud, on premises, on a single machine (</a:t>
            </a:r>
            <a:r>
              <a:rPr lang="en-US" dirty="0" err="1"/>
              <a:t>minikube</a:t>
            </a:r>
            <a:r>
              <a:rPr lang="en-US" dirty="0"/>
              <a:t>) or hybrid</a:t>
            </a:r>
          </a:p>
          <a:p>
            <a:r>
              <a:rPr lang="en-US" dirty="0"/>
              <a:t>K8S manages </a:t>
            </a:r>
            <a:r>
              <a:rPr lang="en-US" b="1" dirty="0"/>
              <a:t>Pods in which containers</a:t>
            </a:r>
            <a:r>
              <a:rPr lang="en-US" dirty="0"/>
              <a:t> are running</a:t>
            </a:r>
          </a:p>
          <a:p>
            <a:pPr lvl="1"/>
            <a:r>
              <a:rPr lang="en-US" dirty="0"/>
              <a:t>K8S schedules Pods on one or more nodes</a:t>
            </a:r>
          </a:p>
          <a:p>
            <a:pPr lvl="1"/>
            <a:r>
              <a:rPr lang="en-US" dirty="0"/>
              <a:t>Docker can be the container runtime; other engines are supported as well, such as </a:t>
            </a:r>
            <a:r>
              <a:rPr lang="en-US" i="1" dirty="0" err="1"/>
              <a:t>rkt</a:t>
            </a:r>
            <a:r>
              <a:rPr lang="en-US" dirty="0"/>
              <a:t> and </a:t>
            </a:r>
            <a:r>
              <a:rPr lang="en-US" i="1" dirty="0" err="1"/>
              <a:t>containerd</a:t>
            </a:r>
            <a:endParaRPr lang="en-US" i="1" dirty="0"/>
          </a:p>
          <a:p>
            <a:r>
              <a:rPr lang="en-US" dirty="0"/>
              <a:t>K8S handles </a:t>
            </a:r>
            <a:r>
              <a:rPr lang="en-US" b="1" dirty="0"/>
              <a:t>network traffic</a:t>
            </a:r>
            <a:r>
              <a:rPr lang="en-US" dirty="0"/>
              <a:t> to, between and from Pods</a:t>
            </a:r>
          </a:p>
          <a:p>
            <a:r>
              <a:rPr lang="en-US" dirty="0"/>
              <a:t>The </a:t>
            </a:r>
            <a:r>
              <a:rPr lang="en-US" b="1" i="1" dirty="0" err="1"/>
              <a:t>kubectl</a:t>
            </a:r>
            <a:r>
              <a:rPr lang="en-US" b="1" dirty="0"/>
              <a:t> </a:t>
            </a:r>
            <a:r>
              <a:rPr lang="en-US" dirty="0"/>
              <a:t>command line interface is used for most management activities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20108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&amp; Vendor Neutral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7649297" cy="3780000"/>
          </a:xfrm>
        </p:spPr>
        <p:txBody>
          <a:bodyPr/>
          <a:lstStyle/>
          <a:p>
            <a:r>
              <a:rPr lang="en-US" dirty="0"/>
              <a:t>Cloud Native Computing Foundation  - CNCF</a:t>
            </a:r>
          </a:p>
          <a:p>
            <a:pPr lvl="1"/>
            <a:r>
              <a:rPr lang="en-US" dirty="0"/>
              <a:t>All major – and not so major – vendors are member</a:t>
            </a:r>
          </a:p>
          <a:p>
            <a:r>
              <a:rPr lang="en-US" dirty="0"/>
              <a:t>Cloud Native: container packaged, dynamically managed, </a:t>
            </a:r>
            <a:r>
              <a:rPr lang="en-US" dirty="0" err="1"/>
              <a:t>microservices</a:t>
            </a:r>
            <a:r>
              <a:rPr lang="en-US" dirty="0"/>
              <a:t> oriented </a:t>
            </a:r>
          </a:p>
          <a:p>
            <a:r>
              <a:rPr lang="en-US" dirty="0"/>
              <a:t>Open technology for running container based workloads in a cross cloud vendor neutral way</a:t>
            </a:r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05" y="2183911"/>
            <a:ext cx="6310397" cy="2294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129" y="198277"/>
            <a:ext cx="2793655" cy="7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1933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E6304-741A-42F0-BAE6-6DF712192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constituents</a:t>
            </a:r>
            <a:r>
              <a:rPr lang="nl-NL" dirty="0"/>
              <a:t> of </a:t>
            </a:r>
            <a:r>
              <a:rPr lang="nl-NL" dirty="0" err="1"/>
              <a:t>Kubernetes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5CDA0-CF48-4409-989C-79000136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1598071-19A2-4C30-85ED-A373FD63EF74}"/>
              </a:ext>
            </a:extLst>
          </p:cNvPr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A0FD447-14B3-40A8-9556-FB255AEE8021}"/>
              </a:ext>
            </a:extLst>
          </p:cNvPr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D5A31F38-5668-4A76-9ADE-8FA04EBA6286}"/>
              </a:ext>
            </a:extLst>
          </p:cNvPr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E38E2315-6AEA-462C-B2A2-AEB887A3F023}"/>
              </a:ext>
            </a:extLst>
          </p:cNvPr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Picture 25" descr="Image result for docker container icon">
            <a:extLst>
              <a:ext uri="{FF2B5EF4-FFF2-40B4-BE49-F238E27FC236}">
                <a16:creationId xmlns:a16="http://schemas.microsoft.com/office/drawing/2014/main" id="{6DED8DCB-AF4A-43E0-9281-65E08CED4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120911-901C-4EBC-81D9-796EEE899956}"/>
              </a:ext>
            </a:extLst>
          </p:cNvPr>
          <p:cNvSpPr txBox="1"/>
          <p:nvPr/>
        </p:nvSpPr>
        <p:spPr>
          <a:xfrm>
            <a:off x="6544601" y="3846614"/>
            <a:ext cx="85440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>
                <a:solidFill>
                  <a:schemeClr val="accent2">
                    <a:lumMod val="50000"/>
                  </a:schemeClr>
                </a:solidFill>
              </a:rPr>
              <a:t>Kubernetes</a:t>
            </a:r>
            <a:endParaRPr lang="en-NL" sz="1300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18" name="Picture 25" descr="Image result for docker container icon">
            <a:extLst>
              <a:ext uri="{FF2B5EF4-FFF2-40B4-BE49-F238E27FC236}">
                <a16:creationId xmlns:a16="http://schemas.microsoft.com/office/drawing/2014/main" id="{AFDFCC8F-11AC-49DC-AEE5-9C4F7E9C5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2260299" y="2956282"/>
            <a:ext cx="583228" cy="28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be 15">
            <a:extLst>
              <a:ext uri="{FF2B5EF4-FFF2-40B4-BE49-F238E27FC236}">
                <a16:creationId xmlns:a16="http://schemas.microsoft.com/office/drawing/2014/main" id="{98746127-79D7-4883-B26E-8A9ECB9AB892}"/>
              </a:ext>
            </a:extLst>
          </p:cNvPr>
          <p:cNvSpPr/>
          <p:nvPr/>
        </p:nvSpPr>
        <p:spPr>
          <a:xfrm>
            <a:off x="1225590" y="2650655"/>
            <a:ext cx="1904220" cy="1036453"/>
          </a:xfrm>
          <a:prstGeom prst="cube">
            <a:avLst/>
          </a:prstGeom>
          <a:solidFill>
            <a:schemeClr val="bg2">
              <a:lumMod val="40000"/>
              <a:lumOff val="6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93CE917F-9F06-448B-A36A-2693126E7DC7}"/>
              </a:ext>
            </a:extLst>
          </p:cNvPr>
          <p:cNvSpPr/>
          <p:nvPr/>
        </p:nvSpPr>
        <p:spPr>
          <a:xfrm>
            <a:off x="8026432" y="2280175"/>
            <a:ext cx="938254" cy="330724"/>
          </a:xfrm>
          <a:prstGeom prst="wedgeRectCallout">
            <a:avLst>
              <a:gd name="adj1" fmla="val -25070"/>
              <a:gd name="adj2" fmla="val 12981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cluster</a:t>
            </a:r>
            <a:endParaRPr lang="en-NL" dirty="0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A1DE97B2-F464-4455-925A-0ADE1A1A8D89}"/>
              </a:ext>
            </a:extLst>
          </p:cNvPr>
          <p:cNvSpPr/>
          <p:nvPr/>
        </p:nvSpPr>
        <p:spPr>
          <a:xfrm>
            <a:off x="1439877" y="2162121"/>
            <a:ext cx="595657" cy="330724"/>
          </a:xfrm>
          <a:prstGeom prst="wedgeRectCallout">
            <a:avLst>
              <a:gd name="adj1" fmla="val -25070"/>
              <a:gd name="adj2" fmla="val 12981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pod</a:t>
            </a:r>
            <a:endParaRPr lang="en-NL" dirty="0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605A67EE-586F-409E-AC97-DE3C3BE8FABE}"/>
              </a:ext>
            </a:extLst>
          </p:cNvPr>
          <p:cNvSpPr/>
          <p:nvPr/>
        </p:nvSpPr>
        <p:spPr>
          <a:xfrm>
            <a:off x="63861" y="3096314"/>
            <a:ext cx="929571" cy="266891"/>
          </a:xfrm>
          <a:prstGeom prst="wedgeRectCallout">
            <a:avLst>
              <a:gd name="adj1" fmla="val 98959"/>
              <a:gd name="adj2" fmla="val 225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  <a:endParaRPr lang="en-NL" dirty="0"/>
          </a:p>
        </p:txBody>
      </p:sp>
      <p:pic>
        <p:nvPicPr>
          <p:cNvPr id="37" name="Picture 11">
            <a:extLst>
              <a:ext uri="{FF2B5EF4-FFF2-40B4-BE49-F238E27FC236}">
                <a16:creationId xmlns:a16="http://schemas.microsoft.com/office/drawing/2014/main" id="{179C37AA-A836-4343-8687-4FFC59299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182739" y="3751777"/>
            <a:ext cx="503589" cy="32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9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E6304-741A-42F0-BAE6-6DF712192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constituents</a:t>
            </a:r>
            <a:r>
              <a:rPr lang="nl-NL" dirty="0"/>
              <a:t> of </a:t>
            </a:r>
            <a:r>
              <a:rPr lang="nl-NL" dirty="0" err="1"/>
              <a:t>Kubernetes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5CDA0-CF48-4409-989C-79000136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1598071-19A2-4C30-85ED-A373FD63EF74}"/>
              </a:ext>
            </a:extLst>
          </p:cNvPr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A0FD447-14B3-40A8-9556-FB255AEE8021}"/>
              </a:ext>
            </a:extLst>
          </p:cNvPr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D5A31F38-5668-4A76-9ADE-8FA04EBA6286}"/>
              </a:ext>
            </a:extLst>
          </p:cNvPr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E38E2315-6AEA-462C-B2A2-AEB887A3F023}"/>
              </a:ext>
            </a:extLst>
          </p:cNvPr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Picture 25" descr="Image result for docker container icon">
            <a:extLst>
              <a:ext uri="{FF2B5EF4-FFF2-40B4-BE49-F238E27FC236}">
                <a16:creationId xmlns:a16="http://schemas.microsoft.com/office/drawing/2014/main" id="{6DED8DCB-AF4A-43E0-9281-65E08CED4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120911-901C-4EBC-81D9-796EEE899956}"/>
              </a:ext>
            </a:extLst>
          </p:cNvPr>
          <p:cNvSpPr txBox="1"/>
          <p:nvPr/>
        </p:nvSpPr>
        <p:spPr>
          <a:xfrm>
            <a:off x="6544601" y="3846614"/>
            <a:ext cx="85440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>
                <a:solidFill>
                  <a:schemeClr val="accent2">
                    <a:lumMod val="50000"/>
                  </a:schemeClr>
                </a:solidFill>
              </a:rPr>
              <a:t>Kubernetes</a:t>
            </a:r>
            <a:endParaRPr lang="en-NL" sz="1300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8746127-79D7-4883-B26E-8A9ECB9AB892}"/>
              </a:ext>
            </a:extLst>
          </p:cNvPr>
          <p:cNvSpPr/>
          <p:nvPr/>
        </p:nvSpPr>
        <p:spPr>
          <a:xfrm>
            <a:off x="1225590" y="2650655"/>
            <a:ext cx="1904220" cy="1036453"/>
          </a:xfrm>
          <a:prstGeom prst="cube">
            <a:avLst/>
          </a:prstGeom>
          <a:solidFill>
            <a:schemeClr val="bg2">
              <a:lumMod val="40000"/>
              <a:lumOff val="6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93CE917F-9F06-448B-A36A-2693126E7DC7}"/>
              </a:ext>
            </a:extLst>
          </p:cNvPr>
          <p:cNvSpPr/>
          <p:nvPr/>
        </p:nvSpPr>
        <p:spPr>
          <a:xfrm>
            <a:off x="8026432" y="2280175"/>
            <a:ext cx="938254" cy="330724"/>
          </a:xfrm>
          <a:prstGeom prst="wedgeRectCallout">
            <a:avLst>
              <a:gd name="adj1" fmla="val -25070"/>
              <a:gd name="adj2" fmla="val 12981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cluster</a:t>
            </a:r>
            <a:endParaRPr lang="en-NL" dirty="0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A1DE97B2-F464-4455-925A-0ADE1A1A8D89}"/>
              </a:ext>
            </a:extLst>
          </p:cNvPr>
          <p:cNvSpPr/>
          <p:nvPr/>
        </p:nvSpPr>
        <p:spPr>
          <a:xfrm>
            <a:off x="1439877" y="2162121"/>
            <a:ext cx="595657" cy="330724"/>
          </a:xfrm>
          <a:prstGeom prst="wedgeRectCallout">
            <a:avLst>
              <a:gd name="adj1" fmla="val -25070"/>
              <a:gd name="adj2" fmla="val 12981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pod</a:t>
            </a:r>
            <a:endParaRPr lang="en-NL" dirty="0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605A67EE-586F-409E-AC97-DE3C3BE8FABE}"/>
              </a:ext>
            </a:extLst>
          </p:cNvPr>
          <p:cNvSpPr/>
          <p:nvPr/>
        </p:nvSpPr>
        <p:spPr>
          <a:xfrm>
            <a:off x="63861" y="3096314"/>
            <a:ext cx="929571" cy="266891"/>
          </a:xfrm>
          <a:prstGeom prst="wedgeRectCallout">
            <a:avLst>
              <a:gd name="adj1" fmla="val 98959"/>
              <a:gd name="adj2" fmla="val 225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  <a:endParaRPr lang="en-NL" dirty="0"/>
          </a:p>
        </p:txBody>
      </p:sp>
      <p:pic>
        <p:nvPicPr>
          <p:cNvPr id="37" name="Picture 11">
            <a:extLst>
              <a:ext uri="{FF2B5EF4-FFF2-40B4-BE49-F238E27FC236}">
                <a16:creationId xmlns:a16="http://schemas.microsoft.com/office/drawing/2014/main" id="{179C37AA-A836-4343-8687-4FFC59299C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182739" y="3751777"/>
            <a:ext cx="503589" cy="32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17ACC5-0593-4D8A-AE96-EE7C1224F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794" y="778067"/>
            <a:ext cx="3021807" cy="2876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E5A6509-F9CA-4933-822A-A6A8182CA873}"/>
              </a:ext>
            </a:extLst>
          </p:cNvPr>
          <p:cNvCxnSpPr/>
          <p:nvPr/>
        </p:nvCxnSpPr>
        <p:spPr>
          <a:xfrm flipV="1">
            <a:off x="2129623" y="1081960"/>
            <a:ext cx="1393171" cy="15686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6462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E6304-741A-42F0-BAE6-6DF712192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constituents</a:t>
            </a:r>
            <a:r>
              <a:rPr lang="nl-NL" dirty="0"/>
              <a:t> of </a:t>
            </a:r>
            <a:r>
              <a:rPr lang="nl-NL" dirty="0" err="1"/>
              <a:t>Kubernetes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5CDA0-CF48-4409-989C-79000136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1598071-19A2-4C30-85ED-A373FD63EF74}"/>
              </a:ext>
            </a:extLst>
          </p:cNvPr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A0FD447-14B3-40A8-9556-FB255AEE8021}"/>
              </a:ext>
            </a:extLst>
          </p:cNvPr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D5A31F38-5668-4A76-9ADE-8FA04EBA6286}"/>
              </a:ext>
            </a:extLst>
          </p:cNvPr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E38E2315-6AEA-462C-B2A2-AEB887A3F023}"/>
              </a:ext>
            </a:extLst>
          </p:cNvPr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Picture 25" descr="Image result for docker container icon">
            <a:extLst>
              <a:ext uri="{FF2B5EF4-FFF2-40B4-BE49-F238E27FC236}">
                <a16:creationId xmlns:a16="http://schemas.microsoft.com/office/drawing/2014/main" id="{6DED8DCB-AF4A-43E0-9281-65E08CED4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5" descr="Image result for docker container icon">
            <a:extLst>
              <a:ext uri="{FF2B5EF4-FFF2-40B4-BE49-F238E27FC236}">
                <a16:creationId xmlns:a16="http://schemas.microsoft.com/office/drawing/2014/main" id="{291D40AD-B25E-4583-95FF-284F3F7E6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951358" y="308963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A252DA-C646-494B-B9B5-0BE2171E6B0E}"/>
              </a:ext>
            </a:extLst>
          </p:cNvPr>
          <p:cNvCxnSpPr>
            <a:cxnSpLocks/>
            <a:stCxn id="12" idx="1"/>
            <a:endCxn id="17" idx="5"/>
          </p:cNvCxnSpPr>
          <p:nvPr/>
        </p:nvCxnSpPr>
        <p:spPr>
          <a:xfrm flipH="1">
            <a:off x="4118449" y="3334640"/>
            <a:ext cx="1832909" cy="4056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120911-901C-4EBC-81D9-796EEE899956}"/>
              </a:ext>
            </a:extLst>
          </p:cNvPr>
          <p:cNvSpPr txBox="1"/>
          <p:nvPr/>
        </p:nvSpPr>
        <p:spPr>
          <a:xfrm>
            <a:off x="6544601" y="3846614"/>
            <a:ext cx="85440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>
                <a:solidFill>
                  <a:schemeClr val="accent2">
                    <a:lumMod val="50000"/>
                  </a:schemeClr>
                </a:solidFill>
              </a:rPr>
              <a:t>Kubernetes</a:t>
            </a:r>
            <a:endParaRPr lang="en-NL" sz="1300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7329FEA3-EC9A-4382-B8F2-DCE450045BF2}"/>
              </a:ext>
            </a:extLst>
          </p:cNvPr>
          <p:cNvSpPr/>
          <p:nvPr/>
        </p:nvSpPr>
        <p:spPr>
          <a:xfrm>
            <a:off x="3188878" y="3207775"/>
            <a:ext cx="929571" cy="44646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service</a:t>
            </a:r>
            <a:endParaRPr lang="en-NL" sz="1400" dirty="0"/>
          </a:p>
        </p:txBody>
      </p:sp>
      <p:pic>
        <p:nvPicPr>
          <p:cNvPr id="18" name="Picture 25" descr="Image result for docker container icon">
            <a:extLst>
              <a:ext uri="{FF2B5EF4-FFF2-40B4-BE49-F238E27FC236}">
                <a16:creationId xmlns:a16="http://schemas.microsoft.com/office/drawing/2014/main" id="{AFDFCC8F-11AC-49DC-AEE5-9C4F7E9C5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2260299" y="2956282"/>
            <a:ext cx="583228" cy="28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be 15">
            <a:extLst>
              <a:ext uri="{FF2B5EF4-FFF2-40B4-BE49-F238E27FC236}">
                <a16:creationId xmlns:a16="http://schemas.microsoft.com/office/drawing/2014/main" id="{98746127-79D7-4883-B26E-8A9ECB9AB892}"/>
              </a:ext>
            </a:extLst>
          </p:cNvPr>
          <p:cNvSpPr/>
          <p:nvPr/>
        </p:nvSpPr>
        <p:spPr>
          <a:xfrm>
            <a:off x="1225590" y="2650655"/>
            <a:ext cx="1904220" cy="1036453"/>
          </a:xfrm>
          <a:prstGeom prst="cube">
            <a:avLst/>
          </a:prstGeom>
          <a:solidFill>
            <a:schemeClr val="bg2">
              <a:lumMod val="40000"/>
              <a:lumOff val="6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0ACE17-7E01-4085-AB9F-07FEC92DB9AF}"/>
              </a:ext>
            </a:extLst>
          </p:cNvPr>
          <p:cNvCxnSpPr>
            <a:stCxn id="17" idx="2"/>
          </p:cNvCxnSpPr>
          <p:nvPr/>
        </p:nvCxnSpPr>
        <p:spPr>
          <a:xfrm flipH="1" flipV="1">
            <a:off x="2130950" y="3450866"/>
            <a:ext cx="1057928" cy="35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be 27">
            <a:extLst>
              <a:ext uri="{FF2B5EF4-FFF2-40B4-BE49-F238E27FC236}">
                <a16:creationId xmlns:a16="http://schemas.microsoft.com/office/drawing/2014/main" id="{28841BCE-7AA4-4E87-A21C-99F9E8FAFF89}"/>
              </a:ext>
            </a:extLst>
          </p:cNvPr>
          <p:cNvSpPr/>
          <p:nvPr/>
        </p:nvSpPr>
        <p:spPr>
          <a:xfrm>
            <a:off x="5944120" y="2794655"/>
            <a:ext cx="1323372" cy="870003"/>
          </a:xfrm>
          <a:prstGeom prst="cube">
            <a:avLst/>
          </a:prstGeom>
          <a:solidFill>
            <a:schemeClr val="bg2">
              <a:lumMod val="40000"/>
              <a:lumOff val="6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93CE917F-9F06-448B-A36A-2693126E7DC7}"/>
              </a:ext>
            </a:extLst>
          </p:cNvPr>
          <p:cNvSpPr/>
          <p:nvPr/>
        </p:nvSpPr>
        <p:spPr>
          <a:xfrm>
            <a:off x="8026432" y="2280175"/>
            <a:ext cx="938254" cy="330724"/>
          </a:xfrm>
          <a:prstGeom prst="wedgeRectCallout">
            <a:avLst>
              <a:gd name="adj1" fmla="val -25070"/>
              <a:gd name="adj2" fmla="val 12981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cluster</a:t>
            </a:r>
            <a:endParaRPr lang="en-NL" dirty="0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A1DE97B2-F464-4455-925A-0ADE1A1A8D89}"/>
              </a:ext>
            </a:extLst>
          </p:cNvPr>
          <p:cNvSpPr/>
          <p:nvPr/>
        </p:nvSpPr>
        <p:spPr>
          <a:xfrm>
            <a:off x="1439877" y="2162121"/>
            <a:ext cx="595657" cy="330724"/>
          </a:xfrm>
          <a:prstGeom prst="wedgeRectCallout">
            <a:avLst>
              <a:gd name="adj1" fmla="val -25070"/>
              <a:gd name="adj2" fmla="val 12981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pod</a:t>
            </a:r>
            <a:endParaRPr lang="en-NL" dirty="0"/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CB8341B7-A64C-436F-BDFA-AD302065B7D1}"/>
              </a:ext>
            </a:extLst>
          </p:cNvPr>
          <p:cNvSpPr/>
          <p:nvPr/>
        </p:nvSpPr>
        <p:spPr>
          <a:xfrm>
            <a:off x="3377818" y="2729866"/>
            <a:ext cx="929571" cy="266891"/>
          </a:xfrm>
          <a:prstGeom prst="wedgeRectCallout">
            <a:avLst>
              <a:gd name="adj1" fmla="val -25070"/>
              <a:gd name="adj2" fmla="val 12981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service</a:t>
            </a:r>
            <a:endParaRPr lang="en-NL" dirty="0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605A67EE-586F-409E-AC97-DE3C3BE8FABE}"/>
              </a:ext>
            </a:extLst>
          </p:cNvPr>
          <p:cNvSpPr/>
          <p:nvPr/>
        </p:nvSpPr>
        <p:spPr>
          <a:xfrm>
            <a:off x="63861" y="3096314"/>
            <a:ext cx="929571" cy="266891"/>
          </a:xfrm>
          <a:prstGeom prst="wedgeRectCallout">
            <a:avLst>
              <a:gd name="adj1" fmla="val 98959"/>
              <a:gd name="adj2" fmla="val 225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  <a:endParaRPr lang="en-NL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3E644B7-295A-4225-8C4D-62F1E404FB94}"/>
              </a:ext>
            </a:extLst>
          </p:cNvPr>
          <p:cNvSpPr/>
          <p:nvPr/>
        </p:nvSpPr>
        <p:spPr>
          <a:xfrm>
            <a:off x="4968000" y="1258641"/>
            <a:ext cx="1423284" cy="74627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</a:t>
            </a:r>
            <a:r>
              <a:rPr lang="nl-NL" dirty="0" err="1"/>
              <a:t>consumer</a:t>
            </a:r>
            <a:endParaRPr lang="en-NL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7F0FA0E-5BEB-4967-9D5B-8357EE4206E7}"/>
              </a:ext>
            </a:extLst>
          </p:cNvPr>
          <p:cNvCxnSpPr>
            <a:stCxn id="34" idx="2"/>
          </p:cNvCxnSpPr>
          <p:nvPr/>
        </p:nvCxnSpPr>
        <p:spPr>
          <a:xfrm flipH="1">
            <a:off x="4118449" y="2004918"/>
            <a:ext cx="1561193" cy="12923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5" name="Picture 11">
            <a:extLst>
              <a:ext uri="{FF2B5EF4-FFF2-40B4-BE49-F238E27FC236}">
                <a16:creationId xmlns:a16="http://schemas.microsoft.com/office/drawing/2014/main" id="{C1D4E57A-A2C4-4179-A264-F0A22BFF9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182739" y="3751777"/>
            <a:ext cx="503589" cy="32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12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4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E6304-741A-42F0-BAE6-6DF712192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constituents</a:t>
            </a:r>
            <a:r>
              <a:rPr lang="nl-NL" dirty="0"/>
              <a:t> of </a:t>
            </a:r>
            <a:r>
              <a:rPr lang="nl-NL" dirty="0" err="1"/>
              <a:t>Kubernetes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5CDA0-CF48-4409-989C-79000136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1598071-19A2-4C30-85ED-A373FD63EF74}"/>
              </a:ext>
            </a:extLst>
          </p:cNvPr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A0FD447-14B3-40A8-9556-FB255AEE8021}"/>
              </a:ext>
            </a:extLst>
          </p:cNvPr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D5A31F38-5668-4A76-9ADE-8FA04EBA6286}"/>
              </a:ext>
            </a:extLst>
          </p:cNvPr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E38E2315-6AEA-462C-B2A2-AEB887A3F023}"/>
              </a:ext>
            </a:extLst>
          </p:cNvPr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Picture 25" descr="Image result for docker container icon">
            <a:extLst>
              <a:ext uri="{FF2B5EF4-FFF2-40B4-BE49-F238E27FC236}">
                <a16:creationId xmlns:a16="http://schemas.microsoft.com/office/drawing/2014/main" id="{6DED8DCB-AF4A-43E0-9281-65E08CED4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5" descr="Image result for docker container icon">
            <a:extLst>
              <a:ext uri="{FF2B5EF4-FFF2-40B4-BE49-F238E27FC236}">
                <a16:creationId xmlns:a16="http://schemas.microsoft.com/office/drawing/2014/main" id="{291D40AD-B25E-4583-95FF-284F3F7E6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951358" y="308963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3A252DA-C646-494B-B9B5-0BE2171E6B0E}"/>
              </a:ext>
            </a:extLst>
          </p:cNvPr>
          <p:cNvCxnSpPr>
            <a:cxnSpLocks/>
            <a:stCxn id="12" idx="1"/>
            <a:endCxn id="17" idx="5"/>
          </p:cNvCxnSpPr>
          <p:nvPr/>
        </p:nvCxnSpPr>
        <p:spPr>
          <a:xfrm flipH="1">
            <a:off x="4118449" y="3334640"/>
            <a:ext cx="1832909" cy="40561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A120911-901C-4EBC-81D9-796EEE899956}"/>
              </a:ext>
            </a:extLst>
          </p:cNvPr>
          <p:cNvSpPr txBox="1"/>
          <p:nvPr/>
        </p:nvSpPr>
        <p:spPr>
          <a:xfrm>
            <a:off x="6544601" y="3846614"/>
            <a:ext cx="85440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>
                <a:solidFill>
                  <a:schemeClr val="accent2">
                    <a:lumMod val="50000"/>
                  </a:schemeClr>
                </a:solidFill>
              </a:rPr>
              <a:t>Kubernetes</a:t>
            </a:r>
            <a:endParaRPr lang="en-NL" sz="1300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7329FEA3-EC9A-4382-B8F2-DCE450045BF2}"/>
              </a:ext>
            </a:extLst>
          </p:cNvPr>
          <p:cNvSpPr/>
          <p:nvPr/>
        </p:nvSpPr>
        <p:spPr>
          <a:xfrm>
            <a:off x="3188878" y="3207775"/>
            <a:ext cx="929571" cy="44646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service</a:t>
            </a:r>
            <a:endParaRPr lang="en-NL" sz="1400" dirty="0"/>
          </a:p>
        </p:txBody>
      </p:sp>
      <p:pic>
        <p:nvPicPr>
          <p:cNvPr id="18" name="Picture 25" descr="Image result for docker container icon">
            <a:extLst>
              <a:ext uri="{FF2B5EF4-FFF2-40B4-BE49-F238E27FC236}">
                <a16:creationId xmlns:a16="http://schemas.microsoft.com/office/drawing/2014/main" id="{AFDFCC8F-11AC-49DC-AEE5-9C4F7E9C55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2260299" y="2956282"/>
            <a:ext cx="583228" cy="280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ube 15">
            <a:extLst>
              <a:ext uri="{FF2B5EF4-FFF2-40B4-BE49-F238E27FC236}">
                <a16:creationId xmlns:a16="http://schemas.microsoft.com/office/drawing/2014/main" id="{98746127-79D7-4883-B26E-8A9ECB9AB892}"/>
              </a:ext>
            </a:extLst>
          </p:cNvPr>
          <p:cNvSpPr/>
          <p:nvPr/>
        </p:nvSpPr>
        <p:spPr>
          <a:xfrm>
            <a:off x="1225590" y="2650655"/>
            <a:ext cx="1904220" cy="1036453"/>
          </a:xfrm>
          <a:prstGeom prst="cube">
            <a:avLst/>
          </a:prstGeom>
          <a:solidFill>
            <a:schemeClr val="bg2">
              <a:lumMod val="40000"/>
              <a:lumOff val="6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0ACE17-7E01-4085-AB9F-07FEC92DB9AF}"/>
              </a:ext>
            </a:extLst>
          </p:cNvPr>
          <p:cNvCxnSpPr>
            <a:stCxn id="17" idx="2"/>
          </p:cNvCxnSpPr>
          <p:nvPr/>
        </p:nvCxnSpPr>
        <p:spPr>
          <a:xfrm flipH="1" flipV="1">
            <a:off x="2130950" y="3450866"/>
            <a:ext cx="1057928" cy="35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be 27">
            <a:extLst>
              <a:ext uri="{FF2B5EF4-FFF2-40B4-BE49-F238E27FC236}">
                <a16:creationId xmlns:a16="http://schemas.microsoft.com/office/drawing/2014/main" id="{28841BCE-7AA4-4E87-A21C-99F9E8FAFF89}"/>
              </a:ext>
            </a:extLst>
          </p:cNvPr>
          <p:cNvSpPr/>
          <p:nvPr/>
        </p:nvSpPr>
        <p:spPr>
          <a:xfrm>
            <a:off x="5944120" y="2794655"/>
            <a:ext cx="1323372" cy="870003"/>
          </a:xfrm>
          <a:prstGeom prst="cube">
            <a:avLst/>
          </a:prstGeom>
          <a:solidFill>
            <a:schemeClr val="bg2">
              <a:lumMod val="40000"/>
              <a:lumOff val="6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93CE917F-9F06-448B-A36A-2693126E7DC7}"/>
              </a:ext>
            </a:extLst>
          </p:cNvPr>
          <p:cNvSpPr/>
          <p:nvPr/>
        </p:nvSpPr>
        <p:spPr>
          <a:xfrm>
            <a:off x="8026432" y="2280175"/>
            <a:ext cx="938254" cy="330724"/>
          </a:xfrm>
          <a:prstGeom prst="wedgeRectCallout">
            <a:avLst>
              <a:gd name="adj1" fmla="val -25070"/>
              <a:gd name="adj2" fmla="val 12981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cluster</a:t>
            </a:r>
            <a:endParaRPr lang="en-NL" dirty="0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A1DE97B2-F464-4455-925A-0ADE1A1A8D89}"/>
              </a:ext>
            </a:extLst>
          </p:cNvPr>
          <p:cNvSpPr/>
          <p:nvPr/>
        </p:nvSpPr>
        <p:spPr>
          <a:xfrm>
            <a:off x="1439877" y="2162121"/>
            <a:ext cx="595657" cy="330724"/>
          </a:xfrm>
          <a:prstGeom prst="wedgeRectCallout">
            <a:avLst>
              <a:gd name="adj1" fmla="val -25070"/>
              <a:gd name="adj2" fmla="val 12981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pod</a:t>
            </a:r>
            <a:endParaRPr lang="en-NL" dirty="0"/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CB8341B7-A64C-436F-BDFA-AD302065B7D1}"/>
              </a:ext>
            </a:extLst>
          </p:cNvPr>
          <p:cNvSpPr/>
          <p:nvPr/>
        </p:nvSpPr>
        <p:spPr>
          <a:xfrm>
            <a:off x="3377818" y="2729866"/>
            <a:ext cx="929571" cy="266891"/>
          </a:xfrm>
          <a:prstGeom prst="wedgeRectCallout">
            <a:avLst>
              <a:gd name="adj1" fmla="val -25070"/>
              <a:gd name="adj2" fmla="val 12981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service</a:t>
            </a:r>
            <a:endParaRPr lang="en-NL" dirty="0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605A67EE-586F-409E-AC97-DE3C3BE8FABE}"/>
              </a:ext>
            </a:extLst>
          </p:cNvPr>
          <p:cNvSpPr/>
          <p:nvPr/>
        </p:nvSpPr>
        <p:spPr>
          <a:xfrm>
            <a:off x="63861" y="3096314"/>
            <a:ext cx="929571" cy="266891"/>
          </a:xfrm>
          <a:prstGeom prst="wedgeRectCallout">
            <a:avLst>
              <a:gd name="adj1" fmla="val 98959"/>
              <a:gd name="adj2" fmla="val 2256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  <a:endParaRPr lang="en-NL" dirty="0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C1D4E57A-A2C4-4179-A264-F0A22BFF9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182739" y="3751777"/>
            <a:ext cx="503589" cy="329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7B1D4C-C927-44B1-82E0-94ACE7B30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528" y="423201"/>
            <a:ext cx="2857748" cy="2469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F113A1-DA83-4A6D-82CF-11F7F1013B57}"/>
              </a:ext>
            </a:extLst>
          </p:cNvPr>
          <p:cNvCxnSpPr/>
          <p:nvPr/>
        </p:nvCxnSpPr>
        <p:spPr>
          <a:xfrm flipV="1">
            <a:off x="3972393" y="792000"/>
            <a:ext cx="428135" cy="2372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7394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E6304-741A-42F0-BAE6-6DF712192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constituents</a:t>
            </a:r>
            <a:r>
              <a:rPr lang="nl-NL" dirty="0"/>
              <a:t> of </a:t>
            </a:r>
            <a:r>
              <a:rPr lang="nl-NL" dirty="0" err="1"/>
              <a:t>Kubernetes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5CDA0-CF48-4409-989C-79000136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1598071-19A2-4C30-85ED-A373FD63EF74}"/>
              </a:ext>
            </a:extLst>
          </p:cNvPr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A0FD447-14B3-40A8-9556-FB255AEE8021}"/>
              </a:ext>
            </a:extLst>
          </p:cNvPr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D5A31F38-5668-4A76-9ADE-8FA04EBA6286}"/>
              </a:ext>
            </a:extLst>
          </p:cNvPr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E38E2315-6AEA-462C-B2A2-AEB887A3F023}"/>
              </a:ext>
            </a:extLst>
          </p:cNvPr>
          <p:cNvSpPr/>
          <p:nvPr/>
        </p:nvSpPr>
        <p:spPr>
          <a:xfrm>
            <a:off x="63861" y="1871476"/>
            <a:ext cx="9016278" cy="2199277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Picture 25" descr="Image result for docker container icon">
            <a:extLst>
              <a:ext uri="{FF2B5EF4-FFF2-40B4-BE49-F238E27FC236}">
                <a16:creationId xmlns:a16="http://schemas.microsoft.com/office/drawing/2014/main" id="{6DED8DCB-AF4A-43E0-9281-65E08CED4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2949001" y="269965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5" descr="Image result for docker container icon">
            <a:extLst>
              <a:ext uri="{FF2B5EF4-FFF2-40B4-BE49-F238E27FC236}">
                <a16:creationId xmlns:a16="http://schemas.microsoft.com/office/drawing/2014/main" id="{291D40AD-B25E-4583-95FF-284F3F7E6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891866" y="206921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120911-901C-4EBC-81D9-796EEE899956}"/>
              </a:ext>
            </a:extLst>
          </p:cNvPr>
          <p:cNvSpPr txBox="1"/>
          <p:nvPr/>
        </p:nvSpPr>
        <p:spPr>
          <a:xfrm>
            <a:off x="6544601" y="3846614"/>
            <a:ext cx="85440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>
                <a:solidFill>
                  <a:schemeClr val="accent2">
                    <a:lumMod val="50000"/>
                  </a:schemeClr>
                </a:solidFill>
              </a:rPr>
              <a:t>Kubernetes</a:t>
            </a:r>
            <a:endParaRPr lang="en-NL" sz="1300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7329FEA3-EC9A-4382-B8F2-DCE450045BF2}"/>
              </a:ext>
            </a:extLst>
          </p:cNvPr>
          <p:cNvSpPr/>
          <p:nvPr/>
        </p:nvSpPr>
        <p:spPr>
          <a:xfrm>
            <a:off x="5054871" y="2654225"/>
            <a:ext cx="929571" cy="44646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service</a:t>
            </a:r>
            <a:endParaRPr lang="en-NL" sz="1400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8746127-79D7-4883-B26E-8A9ECB9AB892}"/>
              </a:ext>
            </a:extLst>
          </p:cNvPr>
          <p:cNvSpPr/>
          <p:nvPr/>
        </p:nvSpPr>
        <p:spPr>
          <a:xfrm>
            <a:off x="2885468" y="2427779"/>
            <a:ext cx="1509025" cy="794749"/>
          </a:xfrm>
          <a:prstGeom prst="cube">
            <a:avLst/>
          </a:prstGeom>
          <a:solidFill>
            <a:schemeClr val="bg2">
              <a:lumMod val="40000"/>
              <a:lumOff val="6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0ACE17-7E01-4085-AB9F-07FEC92DB9AF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3969444" y="2933268"/>
            <a:ext cx="1085427" cy="212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be 27">
            <a:extLst>
              <a:ext uri="{FF2B5EF4-FFF2-40B4-BE49-F238E27FC236}">
                <a16:creationId xmlns:a16="http://schemas.microsoft.com/office/drawing/2014/main" id="{28841BCE-7AA4-4E87-A21C-99F9E8FAFF89}"/>
              </a:ext>
            </a:extLst>
          </p:cNvPr>
          <p:cNvSpPr/>
          <p:nvPr/>
        </p:nvSpPr>
        <p:spPr>
          <a:xfrm>
            <a:off x="6884628" y="1774233"/>
            <a:ext cx="1323372" cy="870003"/>
          </a:xfrm>
          <a:prstGeom prst="cube">
            <a:avLst/>
          </a:prstGeom>
          <a:solidFill>
            <a:schemeClr val="bg2">
              <a:lumMod val="40000"/>
              <a:lumOff val="6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93CE917F-9F06-448B-A36A-2693126E7DC7}"/>
              </a:ext>
            </a:extLst>
          </p:cNvPr>
          <p:cNvSpPr/>
          <p:nvPr/>
        </p:nvSpPr>
        <p:spPr>
          <a:xfrm>
            <a:off x="8050130" y="3814257"/>
            <a:ext cx="938254" cy="330724"/>
          </a:xfrm>
          <a:prstGeom prst="wedgeRectCallout">
            <a:avLst>
              <a:gd name="adj1" fmla="val -57822"/>
              <a:gd name="adj2" fmla="val -14893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cluster</a:t>
            </a:r>
            <a:endParaRPr lang="en-NL" dirty="0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A1DE97B2-F464-4455-925A-0ADE1A1A8D89}"/>
              </a:ext>
            </a:extLst>
          </p:cNvPr>
          <p:cNvSpPr/>
          <p:nvPr/>
        </p:nvSpPr>
        <p:spPr>
          <a:xfrm>
            <a:off x="3958295" y="3343724"/>
            <a:ext cx="595657" cy="330724"/>
          </a:xfrm>
          <a:prstGeom prst="wedgeRectCallout">
            <a:avLst>
              <a:gd name="adj1" fmla="val -38911"/>
              <a:gd name="adj2" fmla="val -11040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pod</a:t>
            </a:r>
            <a:endParaRPr lang="en-NL" dirty="0"/>
          </a:p>
        </p:txBody>
      </p:sp>
      <p:pic>
        <p:nvPicPr>
          <p:cNvPr id="40" name="Picture 25" descr="Image result for docker container icon">
            <a:extLst>
              <a:ext uri="{FF2B5EF4-FFF2-40B4-BE49-F238E27FC236}">
                <a16:creationId xmlns:a16="http://schemas.microsoft.com/office/drawing/2014/main" id="{2CCC19EF-F902-46B0-A663-ADD6A6728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4052866" y="1774233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ube 40">
            <a:extLst>
              <a:ext uri="{FF2B5EF4-FFF2-40B4-BE49-F238E27FC236}">
                <a16:creationId xmlns:a16="http://schemas.microsoft.com/office/drawing/2014/main" id="{4DD6CB09-70BC-4E18-B524-E57151B70C0F}"/>
              </a:ext>
            </a:extLst>
          </p:cNvPr>
          <p:cNvSpPr/>
          <p:nvPr/>
        </p:nvSpPr>
        <p:spPr>
          <a:xfrm>
            <a:off x="3989333" y="1502362"/>
            <a:ext cx="1509025" cy="794749"/>
          </a:xfrm>
          <a:prstGeom prst="cube">
            <a:avLst/>
          </a:prstGeom>
          <a:solidFill>
            <a:schemeClr val="bg2">
              <a:lumMod val="40000"/>
              <a:lumOff val="6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13302D6F-0428-4A8D-BDC7-3E394718CB5E}"/>
              </a:ext>
            </a:extLst>
          </p:cNvPr>
          <p:cNvSpPr/>
          <p:nvPr/>
        </p:nvSpPr>
        <p:spPr>
          <a:xfrm>
            <a:off x="4824191" y="792000"/>
            <a:ext cx="595657" cy="330724"/>
          </a:xfrm>
          <a:prstGeom prst="wedgeRectCallout">
            <a:avLst>
              <a:gd name="adj1" fmla="val 27778"/>
              <a:gd name="adj2" fmla="val 18874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pod</a:t>
            </a:r>
            <a:endParaRPr lang="en-NL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9291A68-DB83-42E6-93C4-26E685DCE6CC}"/>
              </a:ext>
            </a:extLst>
          </p:cNvPr>
          <p:cNvCxnSpPr>
            <a:cxnSpLocks/>
          </p:cNvCxnSpPr>
          <p:nvPr/>
        </p:nvCxnSpPr>
        <p:spPr>
          <a:xfrm flipH="1" flipV="1">
            <a:off x="4871201" y="2105358"/>
            <a:ext cx="250819" cy="599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be 43">
            <a:extLst>
              <a:ext uri="{FF2B5EF4-FFF2-40B4-BE49-F238E27FC236}">
                <a16:creationId xmlns:a16="http://schemas.microsoft.com/office/drawing/2014/main" id="{828A5B84-37B6-4984-9343-3DDC532DDC5B}"/>
              </a:ext>
            </a:extLst>
          </p:cNvPr>
          <p:cNvSpPr/>
          <p:nvPr/>
        </p:nvSpPr>
        <p:spPr>
          <a:xfrm>
            <a:off x="2381242" y="1335332"/>
            <a:ext cx="1050883" cy="877802"/>
          </a:xfrm>
          <a:prstGeom prst="cube">
            <a:avLst/>
          </a:prstGeom>
          <a:solidFill>
            <a:schemeClr val="bg2">
              <a:lumMod val="40000"/>
              <a:lumOff val="60000"/>
              <a:alpha val="51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E3A18790-1026-4EEA-8F56-E90F5ABD2405}"/>
              </a:ext>
            </a:extLst>
          </p:cNvPr>
          <p:cNvSpPr/>
          <p:nvPr/>
        </p:nvSpPr>
        <p:spPr>
          <a:xfrm>
            <a:off x="1130305" y="816457"/>
            <a:ext cx="1154248" cy="330724"/>
          </a:xfrm>
          <a:prstGeom prst="wedgeRectCallout">
            <a:avLst>
              <a:gd name="adj1" fmla="val 89434"/>
              <a:gd name="adj2" fmla="val 12755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deployment</a:t>
            </a:r>
            <a:endParaRPr lang="en-NL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9505B16-8462-4EC7-B2B6-7ACA0A37E0CD}"/>
              </a:ext>
            </a:extLst>
          </p:cNvPr>
          <p:cNvCxnSpPr/>
          <p:nvPr/>
        </p:nvCxnSpPr>
        <p:spPr>
          <a:xfrm>
            <a:off x="3350302" y="1774233"/>
            <a:ext cx="619142" cy="22393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2012569-9901-4D5F-B5BA-0B5989135FAE}"/>
              </a:ext>
            </a:extLst>
          </p:cNvPr>
          <p:cNvCxnSpPr>
            <a:cxnSpLocks/>
          </p:cNvCxnSpPr>
          <p:nvPr/>
        </p:nvCxnSpPr>
        <p:spPr>
          <a:xfrm>
            <a:off x="3310723" y="1797248"/>
            <a:ext cx="184935" cy="61973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4" name="Picture 11">
            <a:extLst>
              <a:ext uri="{FF2B5EF4-FFF2-40B4-BE49-F238E27FC236}">
                <a16:creationId xmlns:a16="http://schemas.microsoft.com/office/drawing/2014/main" id="{0F2F4C3A-706C-46DC-A64F-6627C28BD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26878" y="3556654"/>
            <a:ext cx="693121" cy="45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0438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E6304-741A-42F0-BAE6-6DF712192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constituents</a:t>
            </a:r>
            <a:r>
              <a:rPr lang="nl-NL" dirty="0"/>
              <a:t> of </a:t>
            </a:r>
            <a:r>
              <a:rPr lang="nl-NL" dirty="0" err="1"/>
              <a:t>Kubernetes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5CDA0-CF48-4409-989C-79000136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1598071-19A2-4C30-85ED-A373FD63EF74}"/>
              </a:ext>
            </a:extLst>
          </p:cNvPr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A0FD447-14B3-40A8-9556-FB255AEE8021}"/>
              </a:ext>
            </a:extLst>
          </p:cNvPr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D5A31F38-5668-4A76-9ADE-8FA04EBA6286}"/>
              </a:ext>
            </a:extLst>
          </p:cNvPr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E38E2315-6AEA-462C-B2A2-AEB887A3F023}"/>
              </a:ext>
            </a:extLst>
          </p:cNvPr>
          <p:cNvSpPr/>
          <p:nvPr/>
        </p:nvSpPr>
        <p:spPr>
          <a:xfrm>
            <a:off x="63861" y="1871476"/>
            <a:ext cx="9016278" cy="2199277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" name="Picture 25" descr="Image result for docker container icon">
            <a:extLst>
              <a:ext uri="{FF2B5EF4-FFF2-40B4-BE49-F238E27FC236}">
                <a16:creationId xmlns:a16="http://schemas.microsoft.com/office/drawing/2014/main" id="{6DED8DCB-AF4A-43E0-9281-65E08CED4F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2949001" y="269965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5" descr="Image result for docker container icon">
            <a:extLst>
              <a:ext uri="{FF2B5EF4-FFF2-40B4-BE49-F238E27FC236}">
                <a16:creationId xmlns:a16="http://schemas.microsoft.com/office/drawing/2014/main" id="{291D40AD-B25E-4583-95FF-284F3F7E6D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891866" y="206921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A120911-901C-4EBC-81D9-796EEE899956}"/>
              </a:ext>
            </a:extLst>
          </p:cNvPr>
          <p:cNvSpPr txBox="1"/>
          <p:nvPr/>
        </p:nvSpPr>
        <p:spPr>
          <a:xfrm>
            <a:off x="6544601" y="3846614"/>
            <a:ext cx="85440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>
                <a:solidFill>
                  <a:schemeClr val="accent2">
                    <a:lumMod val="50000"/>
                  </a:schemeClr>
                </a:solidFill>
              </a:rPr>
              <a:t>Kubernetes</a:t>
            </a:r>
            <a:endParaRPr lang="en-NL" sz="1300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7329FEA3-EC9A-4382-B8F2-DCE450045BF2}"/>
              </a:ext>
            </a:extLst>
          </p:cNvPr>
          <p:cNvSpPr/>
          <p:nvPr/>
        </p:nvSpPr>
        <p:spPr>
          <a:xfrm>
            <a:off x="5054871" y="2654225"/>
            <a:ext cx="929571" cy="44646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service</a:t>
            </a:r>
            <a:endParaRPr lang="en-NL" sz="1400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98746127-79D7-4883-B26E-8A9ECB9AB892}"/>
              </a:ext>
            </a:extLst>
          </p:cNvPr>
          <p:cNvSpPr/>
          <p:nvPr/>
        </p:nvSpPr>
        <p:spPr>
          <a:xfrm>
            <a:off x="2885468" y="2427779"/>
            <a:ext cx="1509025" cy="794749"/>
          </a:xfrm>
          <a:prstGeom prst="cube">
            <a:avLst/>
          </a:prstGeom>
          <a:solidFill>
            <a:schemeClr val="bg2">
              <a:lumMod val="40000"/>
              <a:lumOff val="6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80ACE17-7E01-4085-AB9F-07FEC92DB9AF}"/>
              </a:ext>
            </a:extLst>
          </p:cNvPr>
          <p:cNvCxnSpPr>
            <a:cxnSpLocks/>
            <a:stCxn id="17" idx="2"/>
          </p:cNvCxnSpPr>
          <p:nvPr/>
        </p:nvCxnSpPr>
        <p:spPr>
          <a:xfrm flipH="1">
            <a:off x="3969444" y="2933268"/>
            <a:ext cx="1085427" cy="212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ube 27">
            <a:extLst>
              <a:ext uri="{FF2B5EF4-FFF2-40B4-BE49-F238E27FC236}">
                <a16:creationId xmlns:a16="http://schemas.microsoft.com/office/drawing/2014/main" id="{28841BCE-7AA4-4E87-A21C-99F9E8FAFF89}"/>
              </a:ext>
            </a:extLst>
          </p:cNvPr>
          <p:cNvSpPr/>
          <p:nvPr/>
        </p:nvSpPr>
        <p:spPr>
          <a:xfrm>
            <a:off x="6884628" y="1774233"/>
            <a:ext cx="1323372" cy="870003"/>
          </a:xfrm>
          <a:prstGeom prst="cube">
            <a:avLst/>
          </a:prstGeom>
          <a:solidFill>
            <a:schemeClr val="bg2">
              <a:lumMod val="40000"/>
              <a:lumOff val="6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93CE917F-9F06-448B-A36A-2693126E7DC7}"/>
              </a:ext>
            </a:extLst>
          </p:cNvPr>
          <p:cNvSpPr/>
          <p:nvPr/>
        </p:nvSpPr>
        <p:spPr>
          <a:xfrm>
            <a:off x="8050130" y="3814257"/>
            <a:ext cx="938254" cy="330724"/>
          </a:xfrm>
          <a:prstGeom prst="wedgeRectCallout">
            <a:avLst>
              <a:gd name="adj1" fmla="val -57822"/>
              <a:gd name="adj2" fmla="val -14893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cluster</a:t>
            </a:r>
            <a:endParaRPr lang="en-NL" dirty="0"/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A1DE97B2-F464-4455-925A-0ADE1A1A8D89}"/>
              </a:ext>
            </a:extLst>
          </p:cNvPr>
          <p:cNvSpPr/>
          <p:nvPr/>
        </p:nvSpPr>
        <p:spPr>
          <a:xfrm>
            <a:off x="3958295" y="3343724"/>
            <a:ext cx="595657" cy="330724"/>
          </a:xfrm>
          <a:prstGeom prst="wedgeRectCallout">
            <a:avLst>
              <a:gd name="adj1" fmla="val -38911"/>
              <a:gd name="adj2" fmla="val -11040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pod</a:t>
            </a:r>
            <a:endParaRPr lang="en-NL" dirty="0"/>
          </a:p>
        </p:txBody>
      </p:sp>
      <p:pic>
        <p:nvPicPr>
          <p:cNvPr id="38" name="Picture 25" descr="Image result for docker container icon">
            <a:extLst>
              <a:ext uri="{FF2B5EF4-FFF2-40B4-BE49-F238E27FC236}">
                <a16:creationId xmlns:a16="http://schemas.microsoft.com/office/drawing/2014/main" id="{D93D48D6-0812-4D3D-96AC-C4F05C548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763746" y="2727447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be 38">
            <a:extLst>
              <a:ext uri="{FF2B5EF4-FFF2-40B4-BE49-F238E27FC236}">
                <a16:creationId xmlns:a16="http://schemas.microsoft.com/office/drawing/2014/main" id="{EB06E55D-0E85-414B-894A-9BF501E19812}"/>
              </a:ext>
            </a:extLst>
          </p:cNvPr>
          <p:cNvSpPr/>
          <p:nvPr/>
        </p:nvSpPr>
        <p:spPr>
          <a:xfrm>
            <a:off x="700213" y="2455576"/>
            <a:ext cx="1509025" cy="794749"/>
          </a:xfrm>
          <a:prstGeom prst="cube">
            <a:avLst/>
          </a:prstGeom>
          <a:solidFill>
            <a:schemeClr val="bg2">
              <a:lumMod val="40000"/>
              <a:lumOff val="6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29" name="Picture 2" descr="redis-logo">
            <a:extLst>
              <a:ext uri="{FF2B5EF4-FFF2-40B4-BE49-F238E27FC236}">
                <a16:creationId xmlns:a16="http://schemas.microsoft.com/office/drawing/2014/main" id="{4772B9E6-38A6-4576-8670-0DE9D85B8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652" y="2727447"/>
            <a:ext cx="575056" cy="48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5" descr="Image result for docker container icon">
            <a:extLst>
              <a:ext uri="{FF2B5EF4-FFF2-40B4-BE49-F238E27FC236}">
                <a16:creationId xmlns:a16="http://schemas.microsoft.com/office/drawing/2014/main" id="{2CCC19EF-F902-46B0-A663-ADD6A6728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4052866" y="1774233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Cube 40">
            <a:extLst>
              <a:ext uri="{FF2B5EF4-FFF2-40B4-BE49-F238E27FC236}">
                <a16:creationId xmlns:a16="http://schemas.microsoft.com/office/drawing/2014/main" id="{4DD6CB09-70BC-4E18-B524-E57151B70C0F}"/>
              </a:ext>
            </a:extLst>
          </p:cNvPr>
          <p:cNvSpPr/>
          <p:nvPr/>
        </p:nvSpPr>
        <p:spPr>
          <a:xfrm>
            <a:off x="3989333" y="1502362"/>
            <a:ext cx="1509025" cy="794749"/>
          </a:xfrm>
          <a:prstGeom prst="cube">
            <a:avLst/>
          </a:prstGeom>
          <a:solidFill>
            <a:schemeClr val="bg2">
              <a:lumMod val="40000"/>
              <a:lumOff val="6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13302D6F-0428-4A8D-BDC7-3E394718CB5E}"/>
              </a:ext>
            </a:extLst>
          </p:cNvPr>
          <p:cNvSpPr/>
          <p:nvPr/>
        </p:nvSpPr>
        <p:spPr>
          <a:xfrm>
            <a:off x="4824191" y="792000"/>
            <a:ext cx="595657" cy="330724"/>
          </a:xfrm>
          <a:prstGeom prst="wedgeRectCallout">
            <a:avLst>
              <a:gd name="adj1" fmla="val 27778"/>
              <a:gd name="adj2" fmla="val 18874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pod</a:t>
            </a:r>
            <a:endParaRPr lang="en-NL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9291A68-DB83-42E6-93C4-26E685DCE6CC}"/>
              </a:ext>
            </a:extLst>
          </p:cNvPr>
          <p:cNvCxnSpPr>
            <a:cxnSpLocks/>
          </p:cNvCxnSpPr>
          <p:nvPr/>
        </p:nvCxnSpPr>
        <p:spPr>
          <a:xfrm flipH="1" flipV="1">
            <a:off x="4871201" y="2105358"/>
            <a:ext cx="250819" cy="5995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ube 43">
            <a:extLst>
              <a:ext uri="{FF2B5EF4-FFF2-40B4-BE49-F238E27FC236}">
                <a16:creationId xmlns:a16="http://schemas.microsoft.com/office/drawing/2014/main" id="{828A5B84-37B6-4984-9343-3DDC532DDC5B}"/>
              </a:ext>
            </a:extLst>
          </p:cNvPr>
          <p:cNvSpPr/>
          <p:nvPr/>
        </p:nvSpPr>
        <p:spPr>
          <a:xfrm>
            <a:off x="2381242" y="1335332"/>
            <a:ext cx="1050883" cy="877802"/>
          </a:xfrm>
          <a:prstGeom prst="cube">
            <a:avLst/>
          </a:prstGeom>
          <a:solidFill>
            <a:schemeClr val="bg2">
              <a:lumMod val="40000"/>
              <a:lumOff val="60000"/>
              <a:alpha val="51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E3A18790-1026-4EEA-8F56-E90F5ABD2405}"/>
              </a:ext>
            </a:extLst>
          </p:cNvPr>
          <p:cNvSpPr/>
          <p:nvPr/>
        </p:nvSpPr>
        <p:spPr>
          <a:xfrm>
            <a:off x="1130305" y="816457"/>
            <a:ext cx="1154248" cy="330724"/>
          </a:xfrm>
          <a:prstGeom prst="wedgeRectCallout">
            <a:avLst>
              <a:gd name="adj1" fmla="val 89434"/>
              <a:gd name="adj2" fmla="val 12755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deployment</a:t>
            </a:r>
            <a:endParaRPr lang="en-NL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9505B16-8462-4EC7-B2B6-7ACA0A37E0CD}"/>
              </a:ext>
            </a:extLst>
          </p:cNvPr>
          <p:cNvCxnSpPr/>
          <p:nvPr/>
        </p:nvCxnSpPr>
        <p:spPr>
          <a:xfrm>
            <a:off x="3350302" y="1774233"/>
            <a:ext cx="619142" cy="22393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2012569-9901-4D5F-B5BA-0B5989135FAE}"/>
              </a:ext>
            </a:extLst>
          </p:cNvPr>
          <p:cNvCxnSpPr>
            <a:cxnSpLocks/>
          </p:cNvCxnSpPr>
          <p:nvPr/>
        </p:nvCxnSpPr>
        <p:spPr>
          <a:xfrm>
            <a:off x="3310723" y="1797248"/>
            <a:ext cx="184935" cy="619739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6277F7C-0319-4E61-8AB7-EAD2F87A6D36}"/>
              </a:ext>
            </a:extLst>
          </p:cNvPr>
          <p:cNvCxnSpPr>
            <a:stCxn id="16" idx="2"/>
          </p:cNvCxnSpPr>
          <p:nvPr/>
        </p:nvCxnSpPr>
        <p:spPr>
          <a:xfrm flipH="1" flipV="1">
            <a:off x="2128603" y="2870616"/>
            <a:ext cx="756865" cy="53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368F1B2-71B5-4DE1-B631-336F9ED32D25}"/>
              </a:ext>
            </a:extLst>
          </p:cNvPr>
          <p:cNvCxnSpPr>
            <a:endCxn id="39" idx="5"/>
          </p:cNvCxnSpPr>
          <p:nvPr/>
        </p:nvCxnSpPr>
        <p:spPr>
          <a:xfrm flipH="1">
            <a:off x="2209238" y="1998164"/>
            <a:ext cx="1898067" cy="755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1DA9A8A4-D4CF-490E-927F-975AB356C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174" y="573171"/>
            <a:ext cx="3864984" cy="3839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BD547F3-7F61-4258-95F3-A38916D0D51E}"/>
              </a:ext>
            </a:extLst>
          </p:cNvPr>
          <p:cNvCxnSpPr>
            <a:stCxn id="44" idx="5"/>
          </p:cNvCxnSpPr>
          <p:nvPr/>
        </p:nvCxnSpPr>
        <p:spPr>
          <a:xfrm flipV="1">
            <a:off x="3432125" y="719528"/>
            <a:ext cx="1392066" cy="944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11">
            <a:extLst>
              <a:ext uri="{FF2B5EF4-FFF2-40B4-BE49-F238E27FC236}">
                <a16:creationId xmlns:a16="http://schemas.microsoft.com/office/drawing/2014/main" id="{B0ED128F-AF48-44DF-BDBE-BE15B032F2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26878" y="3556654"/>
            <a:ext cx="693121" cy="45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56254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E6304-741A-42F0-BAE6-6DF712192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constituents</a:t>
            </a:r>
            <a:r>
              <a:rPr lang="nl-NL" dirty="0"/>
              <a:t> of </a:t>
            </a:r>
            <a:r>
              <a:rPr lang="nl-NL" dirty="0" err="1"/>
              <a:t>Kubernetes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5CDA0-CF48-4409-989C-79000136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51598071-19A2-4C30-85ED-A373FD63EF74}"/>
              </a:ext>
            </a:extLst>
          </p:cNvPr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2A0FD447-14B3-40A8-9556-FB255AEE8021}"/>
              </a:ext>
            </a:extLst>
          </p:cNvPr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D5A31F38-5668-4A76-9ADE-8FA04EBA6286}"/>
              </a:ext>
            </a:extLst>
          </p:cNvPr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E38E2315-6AEA-462C-B2A2-AEB887A3F023}"/>
              </a:ext>
            </a:extLst>
          </p:cNvPr>
          <p:cNvSpPr/>
          <p:nvPr/>
        </p:nvSpPr>
        <p:spPr>
          <a:xfrm>
            <a:off x="63861" y="1871476"/>
            <a:ext cx="9016278" cy="2199277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93CE917F-9F06-448B-A36A-2693126E7DC7}"/>
              </a:ext>
            </a:extLst>
          </p:cNvPr>
          <p:cNvSpPr/>
          <p:nvPr/>
        </p:nvSpPr>
        <p:spPr>
          <a:xfrm>
            <a:off x="5356873" y="661481"/>
            <a:ext cx="1187727" cy="330724"/>
          </a:xfrm>
          <a:prstGeom prst="wedgeRectCallout">
            <a:avLst>
              <a:gd name="adj1" fmla="val 34727"/>
              <a:gd name="adj2" fmla="val 20990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namespace</a:t>
            </a:r>
            <a:endParaRPr lang="en-NL" dirty="0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C1D4E57A-A2C4-4179-A264-F0A22BFF9C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26878" y="3556654"/>
            <a:ext cx="693121" cy="45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D970907-8F5B-4419-A910-085BC0D31BFA}"/>
              </a:ext>
            </a:extLst>
          </p:cNvPr>
          <p:cNvGrpSpPr/>
          <p:nvPr/>
        </p:nvGrpSpPr>
        <p:grpSpPr>
          <a:xfrm>
            <a:off x="1146196" y="2187185"/>
            <a:ext cx="2673629" cy="1153318"/>
            <a:chOff x="2381242" y="1335332"/>
            <a:chExt cx="3603200" cy="1887196"/>
          </a:xfrm>
        </p:grpSpPr>
        <p:pic>
          <p:nvPicPr>
            <p:cNvPr id="10" name="Picture 25" descr="Image result for docker container icon">
              <a:extLst>
                <a:ext uri="{FF2B5EF4-FFF2-40B4-BE49-F238E27FC236}">
                  <a16:creationId xmlns:a16="http://schemas.microsoft.com/office/drawing/2014/main" id="{6DED8DCB-AF4A-43E0-9281-65E08CED4F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3" t="22168" r="12972" b="20488"/>
            <a:stretch/>
          </p:blipFill>
          <p:spPr bwMode="auto">
            <a:xfrm>
              <a:off x="2949001" y="2699650"/>
              <a:ext cx="1020443" cy="4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7329FEA3-EC9A-4382-B8F2-DCE450045BF2}"/>
                </a:ext>
              </a:extLst>
            </p:cNvPr>
            <p:cNvSpPr/>
            <p:nvPr/>
          </p:nvSpPr>
          <p:spPr>
            <a:xfrm>
              <a:off x="5054871" y="2654225"/>
              <a:ext cx="929571" cy="44646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050" dirty="0"/>
                <a:t>service</a:t>
              </a:r>
              <a:endParaRPr lang="en-NL" sz="1050" dirty="0"/>
            </a:p>
          </p:txBody>
        </p:sp>
        <p:sp>
          <p:nvSpPr>
            <p:cNvPr id="16" name="Cube 15">
              <a:extLst>
                <a:ext uri="{FF2B5EF4-FFF2-40B4-BE49-F238E27FC236}">
                  <a16:creationId xmlns:a16="http://schemas.microsoft.com/office/drawing/2014/main" id="{98746127-79D7-4883-B26E-8A9ECB9AB892}"/>
                </a:ext>
              </a:extLst>
            </p:cNvPr>
            <p:cNvSpPr/>
            <p:nvPr/>
          </p:nvSpPr>
          <p:spPr>
            <a:xfrm>
              <a:off x="2885468" y="2427779"/>
              <a:ext cx="1509025" cy="794749"/>
            </a:xfrm>
            <a:prstGeom prst="cube">
              <a:avLst/>
            </a:prstGeom>
            <a:solidFill>
              <a:schemeClr val="bg2">
                <a:lumMod val="40000"/>
                <a:lumOff val="60000"/>
                <a:alpha val="5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050" dirty="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0ACE17-7E01-4085-AB9F-07FEC92DB9AF}"/>
                </a:ext>
              </a:extLst>
            </p:cNvPr>
            <p:cNvCxnSpPr>
              <a:cxnSpLocks/>
              <a:stCxn id="17" idx="2"/>
            </p:cNvCxnSpPr>
            <p:nvPr/>
          </p:nvCxnSpPr>
          <p:spPr>
            <a:xfrm flipH="1">
              <a:off x="3969444" y="2933268"/>
              <a:ext cx="1085427" cy="2124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5" descr="Image result for docker container icon">
              <a:extLst>
                <a:ext uri="{FF2B5EF4-FFF2-40B4-BE49-F238E27FC236}">
                  <a16:creationId xmlns:a16="http://schemas.microsoft.com/office/drawing/2014/main" id="{2CCC19EF-F902-46B0-A663-ADD6A6728B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3" t="22168" r="12972" b="20488"/>
            <a:stretch/>
          </p:blipFill>
          <p:spPr bwMode="auto">
            <a:xfrm>
              <a:off x="4052866" y="1774233"/>
              <a:ext cx="1020443" cy="490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Cube 40">
              <a:extLst>
                <a:ext uri="{FF2B5EF4-FFF2-40B4-BE49-F238E27FC236}">
                  <a16:creationId xmlns:a16="http://schemas.microsoft.com/office/drawing/2014/main" id="{4DD6CB09-70BC-4E18-B524-E57151B70C0F}"/>
                </a:ext>
              </a:extLst>
            </p:cNvPr>
            <p:cNvSpPr/>
            <p:nvPr/>
          </p:nvSpPr>
          <p:spPr>
            <a:xfrm>
              <a:off x="3989333" y="1502362"/>
              <a:ext cx="1509025" cy="794749"/>
            </a:xfrm>
            <a:prstGeom prst="cube">
              <a:avLst/>
            </a:prstGeom>
            <a:solidFill>
              <a:schemeClr val="bg2">
                <a:lumMod val="40000"/>
                <a:lumOff val="60000"/>
                <a:alpha val="51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050" dirty="0"/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C9291A68-DB83-42E6-93C4-26E685DCE6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1201" y="2105358"/>
              <a:ext cx="250819" cy="5995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Cube 43">
              <a:extLst>
                <a:ext uri="{FF2B5EF4-FFF2-40B4-BE49-F238E27FC236}">
                  <a16:creationId xmlns:a16="http://schemas.microsoft.com/office/drawing/2014/main" id="{828A5B84-37B6-4984-9343-3DDC532DDC5B}"/>
                </a:ext>
              </a:extLst>
            </p:cNvPr>
            <p:cNvSpPr/>
            <p:nvPr/>
          </p:nvSpPr>
          <p:spPr>
            <a:xfrm>
              <a:off x="2381242" y="1335332"/>
              <a:ext cx="1050883" cy="877802"/>
            </a:xfrm>
            <a:prstGeom prst="cube">
              <a:avLst/>
            </a:prstGeom>
            <a:solidFill>
              <a:schemeClr val="bg2">
                <a:lumMod val="40000"/>
                <a:lumOff val="60000"/>
                <a:alpha val="51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050" dirty="0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19505B16-8462-4EC7-B2B6-7ACA0A37E0CD}"/>
                </a:ext>
              </a:extLst>
            </p:cNvPr>
            <p:cNvCxnSpPr/>
            <p:nvPr/>
          </p:nvCxnSpPr>
          <p:spPr>
            <a:xfrm>
              <a:off x="3350302" y="1774233"/>
              <a:ext cx="619142" cy="223931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2012569-9901-4D5F-B5BA-0B5989135FAE}"/>
                </a:ext>
              </a:extLst>
            </p:cNvPr>
            <p:cNvCxnSpPr>
              <a:cxnSpLocks/>
            </p:cNvCxnSpPr>
            <p:nvPr/>
          </p:nvCxnSpPr>
          <p:spPr>
            <a:xfrm>
              <a:off x="3310723" y="1797248"/>
              <a:ext cx="184935" cy="619739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Cube 10">
            <a:extLst>
              <a:ext uri="{FF2B5EF4-FFF2-40B4-BE49-F238E27FC236}">
                <a16:creationId xmlns:a16="http://schemas.microsoft.com/office/drawing/2014/main" id="{7886E584-BB21-40A2-A561-2A0BE68434FB}"/>
              </a:ext>
            </a:extLst>
          </p:cNvPr>
          <p:cNvSpPr/>
          <p:nvPr/>
        </p:nvSpPr>
        <p:spPr>
          <a:xfrm>
            <a:off x="791928" y="1774233"/>
            <a:ext cx="3507698" cy="1628534"/>
          </a:xfrm>
          <a:prstGeom prst="cube">
            <a:avLst/>
          </a:prstGeom>
          <a:solidFill>
            <a:schemeClr val="tx2">
              <a:lumMod val="40000"/>
              <a:lumOff val="6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32" name="Picture 25" descr="Image result for docker container icon">
            <a:extLst>
              <a:ext uri="{FF2B5EF4-FFF2-40B4-BE49-F238E27FC236}">
                <a16:creationId xmlns:a16="http://schemas.microsoft.com/office/drawing/2014/main" id="{E72F1BD2-DAA6-48CD-AF27-FF6476BA7D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523186" y="2494225"/>
            <a:ext cx="757184" cy="29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ube 32">
            <a:extLst>
              <a:ext uri="{FF2B5EF4-FFF2-40B4-BE49-F238E27FC236}">
                <a16:creationId xmlns:a16="http://schemas.microsoft.com/office/drawing/2014/main" id="{983302EA-BEE0-4552-81CD-6B010D369F64}"/>
              </a:ext>
            </a:extLst>
          </p:cNvPr>
          <p:cNvSpPr/>
          <p:nvPr/>
        </p:nvSpPr>
        <p:spPr>
          <a:xfrm>
            <a:off x="6384677" y="3010402"/>
            <a:ext cx="689756" cy="2728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service</a:t>
            </a:r>
            <a:endParaRPr lang="en-NL" sz="1050" dirty="0"/>
          </a:p>
        </p:txBody>
      </p:sp>
      <p:sp>
        <p:nvSpPr>
          <p:cNvPr id="34" name="Cube 33">
            <a:extLst>
              <a:ext uri="{FF2B5EF4-FFF2-40B4-BE49-F238E27FC236}">
                <a16:creationId xmlns:a16="http://schemas.microsoft.com/office/drawing/2014/main" id="{D1ED4CC7-DE93-4C59-8521-D4A2DC17E8A4}"/>
              </a:ext>
            </a:extLst>
          </p:cNvPr>
          <p:cNvSpPr/>
          <p:nvPr/>
        </p:nvSpPr>
        <p:spPr>
          <a:xfrm>
            <a:off x="5476043" y="2328077"/>
            <a:ext cx="1119719" cy="485693"/>
          </a:xfrm>
          <a:prstGeom prst="cube">
            <a:avLst/>
          </a:prstGeom>
          <a:solidFill>
            <a:schemeClr val="bg2">
              <a:lumMod val="40000"/>
              <a:lumOff val="6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 dirty="0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52582A2-434D-4B44-8D08-BE2A3AEF5D30}"/>
              </a:ext>
            </a:extLst>
          </p:cNvPr>
          <p:cNvCxnSpPr>
            <a:cxnSpLocks/>
          </p:cNvCxnSpPr>
          <p:nvPr/>
        </p:nvCxnSpPr>
        <p:spPr>
          <a:xfrm flipH="1" flipV="1">
            <a:off x="6050664" y="2684740"/>
            <a:ext cx="334014" cy="3772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25" descr="Image result for docker container icon">
            <a:extLst>
              <a:ext uri="{FF2B5EF4-FFF2-40B4-BE49-F238E27FC236}">
                <a16:creationId xmlns:a16="http://schemas.microsoft.com/office/drawing/2014/main" id="{AD276663-7316-4611-9130-9DE447C9E9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342270" y="1928677"/>
            <a:ext cx="757184" cy="29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Cube 36">
            <a:extLst>
              <a:ext uri="{FF2B5EF4-FFF2-40B4-BE49-F238E27FC236}">
                <a16:creationId xmlns:a16="http://schemas.microsoft.com/office/drawing/2014/main" id="{6978803A-3ED3-4505-A8DB-0F01AECA510F}"/>
              </a:ext>
            </a:extLst>
          </p:cNvPr>
          <p:cNvSpPr/>
          <p:nvPr/>
        </p:nvSpPr>
        <p:spPr>
          <a:xfrm>
            <a:off x="6295128" y="1762529"/>
            <a:ext cx="1119719" cy="485693"/>
          </a:xfrm>
          <a:prstGeom prst="cube">
            <a:avLst/>
          </a:prstGeom>
          <a:solidFill>
            <a:schemeClr val="bg2">
              <a:lumMod val="40000"/>
              <a:lumOff val="6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5D2B57B-4EC2-4075-8279-9387CA48BBA8}"/>
              </a:ext>
            </a:extLst>
          </p:cNvPr>
          <p:cNvCxnSpPr>
            <a:cxnSpLocks/>
          </p:cNvCxnSpPr>
          <p:nvPr/>
        </p:nvCxnSpPr>
        <p:spPr>
          <a:xfrm flipV="1">
            <a:off x="6881032" y="2813770"/>
            <a:ext cx="517970" cy="28714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ube 49">
            <a:extLst>
              <a:ext uri="{FF2B5EF4-FFF2-40B4-BE49-F238E27FC236}">
                <a16:creationId xmlns:a16="http://schemas.microsoft.com/office/drawing/2014/main" id="{E5CC60CD-05C3-4CB8-B7D5-1330502DB58F}"/>
              </a:ext>
            </a:extLst>
          </p:cNvPr>
          <p:cNvSpPr/>
          <p:nvPr/>
        </p:nvSpPr>
        <p:spPr>
          <a:xfrm>
            <a:off x="4956535" y="1368811"/>
            <a:ext cx="3765615" cy="1959975"/>
          </a:xfrm>
          <a:prstGeom prst="cube">
            <a:avLst>
              <a:gd name="adj" fmla="val 60397"/>
            </a:avLst>
          </a:prstGeom>
          <a:solidFill>
            <a:schemeClr val="accent3">
              <a:lumMod val="60000"/>
              <a:lumOff val="40000"/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51" name="Picture 25" descr="Image result for docker container icon">
            <a:extLst>
              <a:ext uri="{FF2B5EF4-FFF2-40B4-BE49-F238E27FC236}">
                <a16:creationId xmlns:a16="http://schemas.microsoft.com/office/drawing/2014/main" id="{12D9C11B-BD68-4FA7-A815-179859ECA7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7076067" y="2539657"/>
            <a:ext cx="757184" cy="29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Cube 51">
            <a:extLst>
              <a:ext uri="{FF2B5EF4-FFF2-40B4-BE49-F238E27FC236}">
                <a16:creationId xmlns:a16="http://schemas.microsoft.com/office/drawing/2014/main" id="{1C10FC9D-ECDF-4060-8083-FF4EBF0D3C68}"/>
              </a:ext>
            </a:extLst>
          </p:cNvPr>
          <p:cNvSpPr/>
          <p:nvPr/>
        </p:nvSpPr>
        <p:spPr>
          <a:xfrm>
            <a:off x="7028925" y="2373509"/>
            <a:ext cx="1119719" cy="485693"/>
          </a:xfrm>
          <a:prstGeom prst="cube">
            <a:avLst/>
          </a:prstGeom>
          <a:solidFill>
            <a:schemeClr val="bg2">
              <a:lumMod val="40000"/>
              <a:lumOff val="6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 dirty="0"/>
          </a:p>
        </p:txBody>
      </p:sp>
      <p:pic>
        <p:nvPicPr>
          <p:cNvPr id="53" name="Picture 25" descr="Image result for docker container icon">
            <a:extLst>
              <a:ext uri="{FF2B5EF4-FFF2-40B4-BE49-F238E27FC236}">
                <a16:creationId xmlns:a16="http://schemas.microsoft.com/office/drawing/2014/main" id="{CF411724-665B-4232-8C11-34E09D8EC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7537412" y="1991320"/>
            <a:ext cx="757184" cy="29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ube 53">
            <a:extLst>
              <a:ext uri="{FF2B5EF4-FFF2-40B4-BE49-F238E27FC236}">
                <a16:creationId xmlns:a16="http://schemas.microsoft.com/office/drawing/2014/main" id="{2E913576-B82D-4D15-96F4-F1AA8B58B15A}"/>
              </a:ext>
            </a:extLst>
          </p:cNvPr>
          <p:cNvSpPr/>
          <p:nvPr/>
        </p:nvSpPr>
        <p:spPr>
          <a:xfrm>
            <a:off x="7490270" y="1825172"/>
            <a:ext cx="1119719" cy="485693"/>
          </a:xfrm>
          <a:prstGeom prst="cube">
            <a:avLst/>
          </a:prstGeom>
          <a:solidFill>
            <a:schemeClr val="bg2">
              <a:lumMod val="40000"/>
              <a:lumOff val="60000"/>
              <a:alpha val="5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 dirty="0"/>
          </a:p>
        </p:txBody>
      </p:sp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25C442C8-F0DC-49EE-9206-20566599142A}"/>
              </a:ext>
            </a:extLst>
          </p:cNvPr>
          <p:cNvSpPr/>
          <p:nvPr/>
        </p:nvSpPr>
        <p:spPr>
          <a:xfrm>
            <a:off x="2844272" y="995145"/>
            <a:ext cx="1187727" cy="330724"/>
          </a:xfrm>
          <a:prstGeom prst="wedgeRectCallout">
            <a:avLst>
              <a:gd name="adj1" fmla="val 34727"/>
              <a:gd name="adj2" fmla="val 20990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namespace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6872296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Agility</a:t>
            </a:r>
          </a:p>
          <a:p>
            <a:pPr lvl="1"/>
            <a:r>
              <a:rPr lang="en-US" dirty="0"/>
              <a:t>In functionality: quick, cheap, effortless and risk free</a:t>
            </a:r>
          </a:p>
          <a:p>
            <a:r>
              <a:rPr lang="en-US" dirty="0"/>
              <a:t>IT Agility</a:t>
            </a:r>
          </a:p>
          <a:p>
            <a:pPr lvl="1"/>
            <a:r>
              <a:rPr lang="en-US" dirty="0"/>
              <a:t>In non-functionality: scale, resilience, infrastructure &amp; location</a:t>
            </a:r>
          </a:p>
          <a:p>
            <a:r>
              <a:rPr lang="en-US" dirty="0"/>
              <a:t>Real working applications with rapid relevant evolution that run reliably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Business and IT agility through DevOps and microservice architecture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727617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85" y="435822"/>
            <a:ext cx="8250310" cy="3944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01228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060B-5001-4E3D-8187-DAD97141E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Visualizing</a:t>
            </a:r>
            <a:r>
              <a:rPr lang="nl-NL" dirty="0"/>
              <a:t> </a:t>
            </a:r>
            <a:r>
              <a:rPr lang="nl-NL" dirty="0" err="1"/>
              <a:t>Kubernetes</a:t>
            </a:r>
            <a:r>
              <a:rPr lang="nl-NL" dirty="0"/>
              <a:t> Resources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WeaveScope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E41E1-11C9-4ACF-BBC3-F7F4C0C888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110E3E-2A49-4F3C-ABA2-43FF2BC05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35982-AC64-496F-84F9-BADDCEFCB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3" y="859513"/>
            <a:ext cx="8114109" cy="4076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66976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BFB89-8789-4F42-8151-83655F57C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Handson</a:t>
            </a:r>
            <a:r>
              <a:rPr lang="nl-NL" dirty="0"/>
              <a:t> Docker &amp; </a:t>
            </a:r>
            <a:r>
              <a:rPr lang="nl-NL" dirty="0" err="1"/>
              <a:t>Kubernetes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DE4CC-7525-4B36-9037-1F739E0B0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pic>
        <p:nvPicPr>
          <p:cNvPr id="5" name="Picture 8" descr="Image result for docker hub  logo">
            <a:extLst>
              <a:ext uri="{FF2B5EF4-FFF2-40B4-BE49-F238E27FC236}">
                <a16:creationId xmlns:a16="http://schemas.microsoft.com/office/drawing/2014/main" id="{A432F191-F92C-47E4-98BB-770A919B8C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845378"/>
            <a:ext cx="4789595" cy="1412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>
            <a:extLst>
              <a:ext uri="{FF2B5EF4-FFF2-40B4-BE49-F238E27FC236}">
                <a16:creationId xmlns:a16="http://schemas.microsoft.com/office/drawing/2014/main" id="{0FC8E501-6BE3-4418-8C21-94E4294D68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5592591" y="1937244"/>
            <a:ext cx="3502815" cy="229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https://www.katacoda.com/images/logo-white.png">
            <a:extLst>
              <a:ext uri="{FF2B5EF4-FFF2-40B4-BE49-F238E27FC236}">
                <a16:creationId xmlns:a16="http://schemas.microsoft.com/office/drawing/2014/main" id="{E12D5E4D-47D9-4607-B575-6B4AA1AA352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096" y="3910818"/>
            <a:ext cx="4183082" cy="80454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</p:pic>
      <p:pic>
        <p:nvPicPr>
          <p:cNvPr id="1026" name="Picture 2" descr="Image result for logo nodejs">
            <a:extLst>
              <a:ext uri="{FF2B5EF4-FFF2-40B4-BE49-F238E27FC236}">
                <a16:creationId xmlns:a16="http://schemas.microsoft.com/office/drawing/2014/main" id="{D957DA90-1A96-4D74-90BF-ECA5030A3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59" y="2586490"/>
            <a:ext cx="2407333" cy="120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logo weavescope">
            <a:extLst>
              <a:ext uri="{FF2B5EF4-FFF2-40B4-BE49-F238E27FC236}">
                <a16:creationId xmlns:a16="http://schemas.microsoft.com/office/drawing/2014/main" id="{1A7F1007-EFF9-4DDF-9EA7-BF9CD884E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369" y="3985289"/>
            <a:ext cx="800965" cy="80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://blog.vtc.com/wp-content/uploads/2012/09/windows-mac-os-linux.jpg">
            <a:extLst>
              <a:ext uri="{FF2B5EF4-FFF2-40B4-BE49-F238E27FC236}">
                <a16:creationId xmlns:a16="http://schemas.microsoft.com/office/drawing/2014/main" id="{7142F4A9-0ECC-4D47-A526-29BBF361A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5" t="50001" r="29121" b="-1"/>
          <a:stretch/>
        </p:blipFill>
        <p:spPr bwMode="auto">
          <a:xfrm>
            <a:off x="3296000" y="2114649"/>
            <a:ext cx="790665" cy="91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5B7EB72-52E6-4F22-839E-A11F9C7EAD6D}"/>
              </a:ext>
            </a:extLst>
          </p:cNvPr>
          <p:cNvSpPr/>
          <p:nvPr/>
        </p:nvSpPr>
        <p:spPr>
          <a:xfrm>
            <a:off x="4629600" y="161707"/>
            <a:ext cx="4429541" cy="1015663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nl-NL" sz="1600" dirty="0" err="1"/>
              <a:t>To</a:t>
            </a:r>
            <a:r>
              <a:rPr lang="nl-NL" sz="1600" dirty="0"/>
              <a:t> get </a:t>
            </a:r>
            <a:r>
              <a:rPr lang="nl-NL" sz="1600" dirty="0" err="1"/>
              <a:t>the</a:t>
            </a:r>
            <a:r>
              <a:rPr lang="nl-NL" sz="1600" dirty="0"/>
              <a:t> slides </a:t>
            </a:r>
            <a:r>
              <a:rPr lang="nl-NL" sz="1600" dirty="0" err="1"/>
              <a:t>and</a:t>
            </a:r>
            <a:r>
              <a:rPr lang="nl-NL" sz="1600" dirty="0"/>
              <a:t> workshop </a:t>
            </a:r>
            <a:r>
              <a:rPr lang="nl-NL" sz="1600" dirty="0" err="1"/>
              <a:t>materials</a:t>
            </a:r>
            <a:r>
              <a:rPr lang="nl-NL" sz="1600" dirty="0"/>
              <a:t>:</a:t>
            </a:r>
            <a:br>
              <a:rPr lang="nl-NL" sz="1600" dirty="0"/>
            </a:br>
            <a:br>
              <a:rPr lang="nl-NL" sz="1600" dirty="0"/>
            </a:br>
            <a:r>
              <a:rPr lang="nl-NL" sz="2800" b="1" dirty="0">
                <a:solidFill>
                  <a:srgbClr val="FFFF00"/>
                </a:solidFill>
              </a:rPr>
              <a:t>http://bit.ly/fontys1april</a:t>
            </a:r>
            <a:endParaRPr lang="en-NL" sz="1600" b="1" dirty="0"/>
          </a:p>
        </p:txBody>
      </p:sp>
    </p:spTree>
    <p:extLst>
      <p:ext uri="{BB962C8B-B14F-4D97-AF65-F5344CB8AC3E}">
        <p14:creationId xmlns:p14="http://schemas.microsoft.com/office/powerpoint/2010/main" val="328843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0443D-D669-4631-9731-BF0673847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Real life microservices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7FEC3-128B-4CA6-AE38-9957726CCA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Events</a:t>
            </a:r>
          </a:p>
          <a:p>
            <a:r>
              <a:rPr lang="nl-NL" dirty="0"/>
              <a:t>CQRS</a:t>
            </a:r>
          </a:p>
          <a:p>
            <a:r>
              <a:rPr lang="nl-NL" dirty="0"/>
              <a:t>Workflow</a:t>
            </a:r>
          </a:p>
          <a:p>
            <a:r>
              <a:rPr lang="nl-NL" dirty="0"/>
              <a:t>Cloud</a:t>
            </a:r>
          </a:p>
          <a:p>
            <a:r>
              <a:rPr lang="nl-NL" dirty="0"/>
              <a:t>Service </a:t>
            </a:r>
            <a:r>
              <a:rPr lang="nl-NL" dirty="0" err="1"/>
              <a:t>Mesh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2D451-92CA-4A1D-964B-699E33734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78640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microservices</a:t>
            </a:r>
            <a:r>
              <a:rPr lang="en-US" dirty="0"/>
              <a:t>: design &amp; implement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&amp; Team ownership of application and associated platform</a:t>
            </a:r>
          </a:p>
          <a:p>
            <a:r>
              <a:rPr lang="en-US" dirty="0"/>
              <a:t>Automated CD – including regression test</a:t>
            </a:r>
          </a:p>
          <a:p>
            <a:r>
              <a:rPr lang="en-US" dirty="0"/>
              <a:t>Open (standards, protocols) on the outside, </a:t>
            </a:r>
            <a:br>
              <a:rPr lang="en-US" dirty="0"/>
            </a:br>
            <a:r>
              <a:rPr lang="en-US" dirty="0"/>
              <a:t>whatever you like inside</a:t>
            </a:r>
          </a:p>
          <a:p>
            <a:r>
              <a:rPr lang="nl-NL" dirty="0" err="1"/>
              <a:t>Deployable</a:t>
            </a:r>
            <a:r>
              <a:rPr lang="nl-NL" dirty="0"/>
              <a:t> on </a:t>
            </a:r>
            <a:r>
              <a:rPr lang="nl-NL" dirty="0" err="1"/>
              <a:t>enterprise</a:t>
            </a:r>
            <a:r>
              <a:rPr lang="nl-NL" dirty="0"/>
              <a:t> </a:t>
            </a:r>
            <a:r>
              <a:rPr lang="nl-NL" dirty="0" err="1"/>
              <a:t>standardized</a:t>
            </a:r>
            <a:r>
              <a:rPr lang="nl-NL" dirty="0"/>
              <a:t> microservices platform </a:t>
            </a:r>
          </a:p>
          <a:p>
            <a:r>
              <a:rPr lang="en-US" dirty="0"/>
              <a:t>API &amp; Event</a:t>
            </a:r>
          </a:p>
          <a:p>
            <a:pPr lvl="1"/>
            <a:r>
              <a:rPr lang="en-US" dirty="0"/>
              <a:t>Standard protocols for interaction</a:t>
            </a:r>
          </a:p>
          <a:p>
            <a:r>
              <a:rPr lang="en-US" dirty="0"/>
              <a:t>Horizontally scalable: multiple parallel instances</a:t>
            </a:r>
          </a:p>
          <a:p>
            <a:r>
              <a:rPr lang="en-US" dirty="0"/>
              <a:t>Stateless instances – horizontally scalable up &amp; down,</a:t>
            </a:r>
            <a:br>
              <a:rPr lang="en-US" dirty="0"/>
            </a:br>
            <a:r>
              <a:rPr lang="en-US" dirty="0"/>
              <a:t>can handle fail over &amp; restart</a:t>
            </a:r>
          </a:p>
          <a:p>
            <a:r>
              <a:rPr lang="en-US" dirty="0"/>
              <a:t>Private Bounded (Data) Context</a:t>
            </a:r>
          </a:p>
          <a:p>
            <a:pPr lvl="1"/>
            <a:r>
              <a:rPr lang="en-US" dirty="0"/>
              <a:t>Including derived data from other domains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pic>
        <p:nvPicPr>
          <p:cNvPr id="3074" name="Picture 2" descr="Image result for multiple personality disor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06" y="2511647"/>
            <a:ext cx="3072454" cy="17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5541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2530362" y="1390737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5" name="Oval 34"/>
          <p:cNvSpPr/>
          <p:nvPr/>
        </p:nvSpPr>
        <p:spPr>
          <a:xfrm>
            <a:off x="1836554" y="1794983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6" name="Can 35"/>
          <p:cNvSpPr/>
          <p:nvPr/>
        </p:nvSpPr>
        <p:spPr>
          <a:xfrm>
            <a:off x="1994826" y="2225385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7" name="Can 36"/>
          <p:cNvSpPr/>
          <p:nvPr/>
        </p:nvSpPr>
        <p:spPr>
          <a:xfrm>
            <a:off x="2338411" y="2033157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Microservices</a:t>
            </a:r>
            <a:r>
              <a:rPr lang="fr-FR" dirty="0"/>
              <a:t>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2885635" y="3750514"/>
            <a:ext cx="920115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Cache</a:t>
            </a:r>
            <a:endParaRPr lang="nl-NL" sz="1013" dirty="0"/>
          </a:p>
        </p:txBody>
      </p:sp>
      <p:sp>
        <p:nvSpPr>
          <p:cNvPr id="9" name="Can 8"/>
          <p:cNvSpPr/>
          <p:nvPr/>
        </p:nvSpPr>
        <p:spPr>
          <a:xfrm>
            <a:off x="3909164" y="3819094"/>
            <a:ext cx="1257300" cy="885825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RDBMS</a:t>
            </a:r>
            <a:endParaRPr lang="nl-NL" sz="1013" dirty="0"/>
          </a:p>
        </p:txBody>
      </p:sp>
      <p:sp>
        <p:nvSpPr>
          <p:cNvPr id="10" name="Cube 9"/>
          <p:cNvSpPr/>
          <p:nvPr/>
        </p:nvSpPr>
        <p:spPr>
          <a:xfrm>
            <a:off x="5372204" y="3927679"/>
            <a:ext cx="1020431" cy="525780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Document Store</a:t>
            </a:r>
            <a:endParaRPr lang="nl-NL" sz="1013" dirty="0"/>
          </a:p>
        </p:txBody>
      </p:sp>
      <p:sp>
        <p:nvSpPr>
          <p:cNvPr id="11" name="Can 10"/>
          <p:cNvSpPr/>
          <p:nvPr/>
        </p:nvSpPr>
        <p:spPr>
          <a:xfrm>
            <a:off x="6521104" y="3759163"/>
            <a:ext cx="676166" cy="8029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NoSQL</a:t>
            </a:r>
            <a:endParaRPr lang="nl-NL" sz="1013" dirty="0"/>
          </a:p>
        </p:txBody>
      </p:sp>
      <p:sp>
        <p:nvSpPr>
          <p:cNvPr id="14" name="Oval 13"/>
          <p:cNvSpPr/>
          <p:nvPr/>
        </p:nvSpPr>
        <p:spPr>
          <a:xfrm>
            <a:off x="5157353" y="2027372"/>
            <a:ext cx="867523" cy="92536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5" name="Oval 14"/>
          <p:cNvSpPr/>
          <p:nvPr/>
        </p:nvSpPr>
        <p:spPr>
          <a:xfrm>
            <a:off x="6087342" y="202284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6" name="Oval 15"/>
          <p:cNvSpPr/>
          <p:nvPr/>
        </p:nvSpPr>
        <p:spPr>
          <a:xfrm>
            <a:off x="3274566" y="2040855"/>
            <a:ext cx="867523" cy="92536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7" name="Oval 16"/>
          <p:cNvSpPr/>
          <p:nvPr/>
        </p:nvSpPr>
        <p:spPr>
          <a:xfrm>
            <a:off x="2344576" y="2055126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8" name="Oval 17"/>
          <p:cNvSpPr/>
          <p:nvPr/>
        </p:nvSpPr>
        <p:spPr>
          <a:xfrm>
            <a:off x="4227363" y="2031899"/>
            <a:ext cx="867523" cy="9253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9" name="Rectangle 18"/>
          <p:cNvSpPr/>
          <p:nvPr/>
        </p:nvSpPr>
        <p:spPr>
          <a:xfrm>
            <a:off x="2819064" y="2850359"/>
            <a:ext cx="3922710" cy="697891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3383922" y="3140170"/>
            <a:ext cx="3094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Generic Platform for running </a:t>
            </a:r>
            <a:r>
              <a:rPr lang="en-US" sz="1200" dirty="0" err="1"/>
              <a:t>microservices</a:t>
            </a:r>
            <a:endParaRPr lang="nl-NL" sz="1200" dirty="0"/>
          </a:p>
        </p:txBody>
      </p:sp>
      <p:sp>
        <p:nvSpPr>
          <p:cNvPr id="21" name="Can 20"/>
          <p:cNvSpPr/>
          <p:nvPr/>
        </p:nvSpPr>
        <p:spPr>
          <a:xfrm>
            <a:off x="2502849" y="2485528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2" name="Can 21"/>
          <p:cNvSpPr/>
          <p:nvPr/>
        </p:nvSpPr>
        <p:spPr>
          <a:xfrm>
            <a:off x="3806625" y="2177025"/>
            <a:ext cx="181444" cy="243755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3" name="Can 22"/>
          <p:cNvSpPr/>
          <p:nvPr/>
        </p:nvSpPr>
        <p:spPr>
          <a:xfrm>
            <a:off x="4478795" y="2485601"/>
            <a:ext cx="471511" cy="234748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4" name="Can 23"/>
          <p:cNvSpPr/>
          <p:nvPr/>
        </p:nvSpPr>
        <p:spPr>
          <a:xfrm>
            <a:off x="5315625" y="2169890"/>
            <a:ext cx="275488" cy="275717"/>
          </a:xfrm>
          <a:prstGeom prst="can">
            <a:avLst/>
          </a:prstGeom>
          <a:ln>
            <a:prstDash val="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Can 24"/>
          <p:cNvSpPr/>
          <p:nvPr/>
        </p:nvSpPr>
        <p:spPr>
          <a:xfrm>
            <a:off x="6210736" y="225032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3951875" y="4330159"/>
            <a:ext cx="275488" cy="275717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7" name="Cube 26"/>
          <p:cNvSpPr/>
          <p:nvPr/>
        </p:nvSpPr>
        <p:spPr>
          <a:xfrm>
            <a:off x="7346095" y="4036341"/>
            <a:ext cx="1020431" cy="52578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  <a:endParaRPr lang="nl-NL" sz="1013" dirty="0"/>
          </a:p>
        </p:txBody>
      </p:sp>
      <p:sp>
        <p:nvSpPr>
          <p:cNvPr id="28" name="Can 27"/>
          <p:cNvSpPr/>
          <p:nvPr/>
        </p:nvSpPr>
        <p:spPr>
          <a:xfrm>
            <a:off x="4911150" y="4069764"/>
            <a:ext cx="181444" cy="243755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9" name="Can 28"/>
          <p:cNvSpPr/>
          <p:nvPr/>
        </p:nvSpPr>
        <p:spPr>
          <a:xfrm>
            <a:off x="6598374" y="4330159"/>
            <a:ext cx="231475" cy="168227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0" name="Can 29"/>
          <p:cNvSpPr/>
          <p:nvPr/>
        </p:nvSpPr>
        <p:spPr>
          <a:xfrm>
            <a:off x="6982804" y="3956759"/>
            <a:ext cx="137744" cy="159164"/>
          </a:xfrm>
          <a:prstGeom prst="can">
            <a:avLst/>
          </a:prstGeom>
          <a:ln>
            <a:prstDash val="soli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1" name="Can 30"/>
          <p:cNvSpPr/>
          <p:nvPr/>
        </p:nvSpPr>
        <p:spPr>
          <a:xfrm>
            <a:off x="4702306" y="4414272"/>
            <a:ext cx="247214" cy="235282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2" name="Can 31"/>
          <p:cNvSpPr/>
          <p:nvPr/>
        </p:nvSpPr>
        <p:spPr>
          <a:xfrm>
            <a:off x="2846434" y="2293300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3" name="Can 32"/>
          <p:cNvSpPr/>
          <p:nvPr/>
        </p:nvSpPr>
        <p:spPr>
          <a:xfrm>
            <a:off x="6045168" y="4240593"/>
            <a:ext cx="185786" cy="139843"/>
          </a:xfrm>
          <a:prstGeom prst="ca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4" name="Cube 33"/>
          <p:cNvSpPr/>
          <p:nvPr/>
        </p:nvSpPr>
        <p:spPr>
          <a:xfrm>
            <a:off x="987963" y="3639223"/>
            <a:ext cx="955137" cy="657089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Big Data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1864967" y="3847669"/>
            <a:ext cx="920115" cy="85725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2688634" y="1794262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0" name="Can 39"/>
          <p:cNvSpPr/>
          <p:nvPr/>
        </p:nvSpPr>
        <p:spPr>
          <a:xfrm>
            <a:off x="3032219" y="1602035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1" name="Can 40"/>
          <p:cNvSpPr/>
          <p:nvPr/>
        </p:nvSpPr>
        <p:spPr>
          <a:xfrm>
            <a:off x="3447565" y="2504414"/>
            <a:ext cx="181444" cy="243755"/>
          </a:xfrm>
          <a:prstGeom prst="can">
            <a:avLst/>
          </a:prstGeom>
          <a:solidFill>
            <a:schemeClr val="accent5">
              <a:alpha val="51000"/>
            </a:schemeClr>
          </a:solidFill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2" name="Can 41"/>
          <p:cNvSpPr/>
          <p:nvPr/>
        </p:nvSpPr>
        <p:spPr>
          <a:xfrm>
            <a:off x="3428006" y="3856896"/>
            <a:ext cx="159054" cy="165507"/>
          </a:xfrm>
          <a:prstGeom prst="can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3" name="Oval 42"/>
          <p:cNvSpPr/>
          <p:nvPr/>
        </p:nvSpPr>
        <p:spPr>
          <a:xfrm>
            <a:off x="6549042" y="163949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4" name="Can 43"/>
          <p:cNvSpPr/>
          <p:nvPr/>
        </p:nvSpPr>
        <p:spPr>
          <a:xfrm>
            <a:off x="6672436" y="186697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5" name="Oval 44"/>
          <p:cNvSpPr/>
          <p:nvPr/>
        </p:nvSpPr>
        <p:spPr>
          <a:xfrm>
            <a:off x="6982116" y="204085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6" name="Can 45"/>
          <p:cNvSpPr/>
          <p:nvPr/>
        </p:nvSpPr>
        <p:spPr>
          <a:xfrm>
            <a:off x="7105510" y="226833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7" name="Cube 46"/>
          <p:cNvSpPr/>
          <p:nvPr/>
        </p:nvSpPr>
        <p:spPr>
          <a:xfrm>
            <a:off x="7881817" y="3359258"/>
            <a:ext cx="670091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LDAP</a:t>
            </a:r>
            <a:endParaRPr lang="nl-NL" sz="1013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1068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  <p:bldP spid="36" grpId="0" animBg="1"/>
      <p:bldP spid="3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in </a:t>
            </a:r>
            <a:r>
              <a:rPr lang="fr-FR" dirty="0" err="1"/>
              <a:t>microservices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micoservice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run</a:t>
            </a:r>
            <a:r>
              <a:rPr lang="fr-FR" dirty="0"/>
              <a:t> </a:t>
            </a:r>
            <a:r>
              <a:rPr lang="fr-FR" dirty="0" err="1"/>
              <a:t>independently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contain</a:t>
            </a:r>
            <a:r>
              <a:rPr lang="fr-FR" dirty="0"/>
              <a:t> &amp; </a:t>
            </a:r>
            <a:r>
              <a:rPr lang="fr-FR" dirty="0" err="1"/>
              <a:t>own</a:t>
            </a:r>
            <a:r>
              <a:rPr lang="fr-FR" dirty="0"/>
              <a:t> all data </a:t>
            </a:r>
            <a:r>
              <a:rPr lang="fr-FR" dirty="0" err="1"/>
              <a:t>required</a:t>
            </a:r>
            <a:r>
              <a:rPr lang="fr-FR" dirty="0"/>
              <a:t> to </a:t>
            </a:r>
            <a:r>
              <a:rPr lang="fr-FR" dirty="0" err="1"/>
              <a:t>run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microservices</a:t>
            </a:r>
            <a:endParaRPr lang="fr-FR" dirty="0"/>
          </a:p>
          <a:p>
            <a:endParaRPr lang="fr-FR" dirty="0"/>
          </a:p>
        </p:txBody>
      </p:sp>
      <p:sp>
        <p:nvSpPr>
          <p:cNvPr id="7" name="Rounded Rectangle 6"/>
          <p:cNvSpPr/>
          <p:nvPr/>
        </p:nvSpPr>
        <p:spPr>
          <a:xfrm>
            <a:off x="1919481" y="3033585"/>
            <a:ext cx="699449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919481" y="303358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128350" y="2339825"/>
            <a:ext cx="1034103" cy="506114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Customer</a:t>
            </a:r>
            <a:endParaRPr lang="en-US" sz="1500" dirty="0"/>
          </a:p>
        </p:txBody>
      </p:sp>
      <p:sp>
        <p:nvSpPr>
          <p:cNvPr id="11" name="Lightning Bolt 10"/>
          <p:cNvSpPr/>
          <p:nvPr/>
        </p:nvSpPr>
        <p:spPr>
          <a:xfrm>
            <a:off x="2357145" y="3392581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2" name="Right Arrow 11"/>
          <p:cNvSpPr/>
          <p:nvPr/>
        </p:nvSpPr>
        <p:spPr>
          <a:xfrm>
            <a:off x="2685160" y="3437190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3" name="Rounded Rectangle 12"/>
          <p:cNvSpPr/>
          <p:nvPr/>
        </p:nvSpPr>
        <p:spPr>
          <a:xfrm>
            <a:off x="5221673" y="2175766"/>
            <a:ext cx="1415165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4" name="Rounded Rectangle 13"/>
          <p:cNvSpPr/>
          <p:nvPr/>
        </p:nvSpPr>
        <p:spPr>
          <a:xfrm>
            <a:off x="5937389" y="217576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21673" y="2175766"/>
            <a:ext cx="699449" cy="3259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4675658" y="3548150"/>
            <a:ext cx="895739" cy="504768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Order</a:t>
            </a:r>
            <a:endParaRPr lang="en-US" sz="1500" dirty="0"/>
          </a:p>
        </p:txBody>
      </p:sp>
      <p:sp>
        <p:nvSpPr>
          <p:cNvPr id="17" name="Lightning Bolt 16"/>
          <p:cNvSpPr/>
          <p:nvPr/>
        </p:nvSpPr>
        <p:spPr>
          <a:xfrm>
            <a:off x="4957790" y="2692948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8" name="Right Arrow 17"/>
          <p:cNvSpPr/>
          <p:nvPr/>
        </p:nvSpPr>
        <p:spPr>
          <a:xfrm>
            <a:off x="4837670" y="2928849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9" name="Can 18"/>
          <p:cNvSpPr/>
          <p:nvPr/>
        </p:nvSpPr>
        <p:spPr>
          <a:xfrm>
            <a:off x="6069139" y="2909831"/>
            <a:ext cx="288228" cy="247509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0" name="Can 19"/>
          <p:cNvSpPr/>
          <p:nvPr/>
        </p:nvSpPr>
        <p:spPr>
          <a:xfrm>
            <a:off x="5571397" y="2646262"/>
            <a:ext cx="351815" cy="353157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1" name="Can 20"/>
          <p:cNvSpPr/>
          <p:nvPr/>
        </p:nvSpPr>
        <p:spPr>
          <a:xfrm>
            <a:off x="2041000" y="3759019"/>
            <a:ext cx="392052" cy="413851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3" name="TextBox 22"/>
          <p:cNvSpPr txBox="1"/>
          <p:nvPr/>
        </p:nvSpPr>
        <p:spPr>
          <a:xfrm>
            <a:off x="2778793" y="3666479"/>
            <a:ext cx="159851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CustomerModified</a:t>
            </a:r>
            <a: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event</a:t>
            </a:r>
            <a:endParaRPr lang="nl-NL" sz="1013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6803" y="3029299"/>
            <a:ext cx="129540" cy="6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Rectangle 24"/>
          <p:cNvSpPr/>
          <p:nvPr/>
        </p:nvSpPr>
        <p:spPr>
          <a:xfrm>
            <a:off x="2101023" y="3912998"/>
            <a:ext cx="189892" cy="13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6263694" y="2621206"/>
            <a:ext cx="250892" cy="185687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90684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1" grpId="1" animBg="1"/>
      <p:bldP spid="23" grpId="0"/>
      <p:bldP spid="23" grpId="1"/>
      <p:bldP spid="24" grpId="0" animBg="1"/>
      <p:bldP spid="25" grpId="0" animBg="1"/>
      <p:bldP spid="25" grpId="1" animBg="1"/>
      <p:bldP spid="2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16" name="Can 15"/>
          <p:cNvSpPr/>
          <p:nvPr/>
        </p:nvSpPr>
        <p:spPr>
          <a:xfrm>
            <a:off x="3631699" y="1208015"/>
            <a:ext cx="3012382" cy="2781758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447332" y="1603675"/>
            <a:ext cx="2034469" cy="639265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17447" y="2125494"/>
            <a:ext cx="3364356" cy="2761060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208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loud 28"/>
          <p:cNvSpPr/>
          <p:nvPr/>
        </p:nvSpPr>
        <p:spPr>
          <a:xfrm>
            <a:off x="1518407" y="3663674"/>
            <a:ext cx="2614585" cy="1260390"/>
          </a:xfrm>
          <a:prstGeom prst="clou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14" name="Can 13"/>
          <p:cNvSpPr/>
          <p:nvPr/>
        </p:nvSpPr>
        <p:spPr>
          <a:xfrm>
            <a:off x="4661261" y="2616546"/>
            <a:ext cx="1140355" cy="725071"/>
          </a:xfrm>
          <a:prstGeom prst="can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Special </a:t>
            </a: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an 14"/>
          <p:cNvSpPr/>
          <p:nvPr/>
        </p:nvSpPr>
        <p:spPr>
          <a:xfrm>
            <a:off x="5729070" y="3386563"/>
            <a:ext cx="1415154" cy="958699"/>
          </a:xfrm>
          <a:prstGeom prst="can">
            <a:avLst/>
          </a:prstGeom>
          <a:gradFill rotWithShape="1">
            <a:gsLst>
              <a:gs pos="0">
                <a:srgbClr val="FFBD47">
                  <a:lumMod val="110000"/>
                  <a:satMod val="105000"/>
                  <a:tint val="67000"/>
                </a:srgbClr>
              </a:gs>
              <a:gs pos="50000">
                <a:srgbClr val="FFBD47">
                  <a:lumMod val="105000"/>
                  <a:satMod val="103000"/>
                  <a:tint val="73000"/>
                </a:srgbClr>
              </a:gs>
              <a:gs pos="100000">
                <a:srgbClr val="FFB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B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Clusters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an 15"/>
          <p:cNvSpPr/>
          <p:nvPr/>
        </p:nvSpPr>
        <p:spPr>
          <a:xfrm>
            <a:off x="3522641" y="1175600"/>
            <a:ext cx="2307707" cy="1349962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297437" y="1603675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297438" y="3174339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ube 18"/>
          <p:cNvSpPr/>
          <p:nvPr/>
        </p:nvSpPr>
        <p:spPr>
          <a:xfrm>
            <a:off x="4289604" y="3951381"/>
            <a:ext cx="1133490" cy="849507"/>
          </a:xfrm>
          <a:prstGeom prst="cube">
            <a:avLst/>
          </a:prstGeom>
          <a:gradFill rotWithShape="1">
            <a:gsLst>
              <a:gs pos="0">
                <a:srgbClr val="CC9900">
                  <a:lumMod val="110000"/>
                  <a:satMod val="105000"/>
                  <a:tint val="67000"/>
                </a:srgbClr>
              </a:gs>
              <a:gs pos="50000">
                <a:srgbClr val="CC9900">
                  <a:lumMod val="105000"/>
                  <a:satMod val="103000"/>
                  <a:tint val="73000"/>
                </a:srgbClr>
              </a:gs>
              <a:gs pos="100000">
                <a:srgbClr val="CC99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Food Stuff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Cube 19"/>
          <p:cNvSpPr/>
          <p:nvPr/>
        </p:nvSpPr>
        <p:spPr>
          <a:xfrm>
            <a:off x="3694778" y="3408299"/>
            <a:ext cx="1322659" cy="376114"/>
          </a:xfrm>
          <a:prstGeom prst="cube">
            <a:avLst/>
          </a:prstGeom>
          <a:gradFill rotWithShape="1">
            <a:gsLst>
              <a:gs pos="0">
                <a:srgbClr val="B64926">
                  <a:lumMod val="110000"/>
                  <a:satMod val="105000"/>
                  <a:tint val="67000"/>
                </a:srgbClr>
              </a:gs>
              <a:gs pos="50000">
                <a:srgbClr val="B64926">
                  <a:lumMod val="105000"/>
                  <a:satMod val="103000"/>
                  <a:tint val="73000"/>
                </a:srgbClr>
              </a:gs>
              <a:gs pos="100000">
                <a:srgbClr val="B6492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649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Toys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an 20"/>
          <p:cNvSpPr/>
          <p:nvPr/>
        </p:nvSpPr>
        <p:spPr>
          <a:xfrm>
            <a:off x="6936846" y="2499733"/>
            <a:ext cx="1415154" cy="958699"/>
          </a:xfrm>
          <a:prstGeom prst="can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Quick Product Search Index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335363" y="2519884"/>
            <a:ext cx="532474" cy="1635868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Straight Arrow Connector 30"/>
          <p:cNvCxnSpPr>
            <a:endCxn id="15" idx="1"/>
          </p:cNvCxnSpPr>
          <p:nvPr/>
        </p:nvCxnSpPr>
        <p:spPr>
          <a:xfrm>
            <a:off x="5694263" y="2092899"/>
            <a:ext cx="742384" cy="129366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/>
          <p:cNvCxnSpPr/>
          <p:nvPr/>
        </p:nvCxnSpPr>
        <p:spPr>
          <a:xfrm>
            <a:off x="5694263" y="1653001"/>
            <a:ext cx="1449961" cy="917507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>
          <a:xfrm>
            <a:off x="4033649" y="2475988"/>
            <a:ext cx="244258" cy="98244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4996870" y="2493851"/>
            <a:ext cx="73338" cy="286862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Cube 40"/>
          <p:cNvSpPr/>
          <p:nvPr/>
        </p:nvSpPr>
        <p:spPr>
          <a:xfrm>
            <a:off x="2165063" y="3994534"/>
            <a:ext cx="1613849" cy="806354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Store in SaaS app</a:t>
            </a:r>
            <a:endParaRPr lang="nl-NL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031517" y="2419109"/>
            <a:ext cx="813698" cy="1736643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7" name="Picture 2" descr="Image result for logo had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13" y="4190881"/>
            <a:ext cx="1597142" cy="4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303" y="4582207"/>
            <a:ext cx="1138182" cy="271834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49" name="Picture 12" descr="Image result for logo elastic ind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310" y="3265781"/>
            <a:ext cx="1300304" cy="39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6"/>
          <a:srcRect l="7021" t="41486" r="18379" b="34772"/>
          <a:stretch/>
        </p:blipFill>
        <p:spPr>
          <a:xfrm>
            <a:off x="5063196" y="3257306"/>
            <a:ext cx="983300" cy="2731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 = </a:t>
            </a:r>
            <a:r>
              <a:rPr lang="nl-NL" dirty="0" err="1"/>
              <a:t>Command</a:t>
            </a:r>
            <a:r>
              <a:rPr lang="nl-NL" dirty="0"/>
              <a:t> Query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Segregation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7570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4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</a:t>
            </a:r>
            <a:r>
              <a:rPr lang="en-US" dirty="0"/>
              <a:t> Query </a:t>
            </a:r>
            <a:r>
              <a:rPr lang="en-US" dirty="0" err="1"/>
              <a:t>Responsbility</a:t>
            </a:r>
            <a:r>
              <a:rPr lang="en-US" dirty="0"/>
              <a:t> Segregation =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6" name="Cloud 5"/>
          <p:cNvSpPr/>
          <p:nvPr/>
        </p:nvSpPr>
        <p:spPr>
          <a:xfrm>
            <a:off x="1185297" y="3741826"/>
            <a:ext cx="2380950" cy="94529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7" name="Can 6"/>
          <p:cNvSpPr/>
          <p:nvPr/>
        </p:nvSpPr>
        <p:spPr>
          <a:xfrm>
            <a:off x="5108271" y="2490210"/>
            <a:ext cx="910070" cy="53845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Special </a:t>
            </a:r>
            <a:r>
              <a:rPr lang="nl-NL" sz="1013" dirty="0" err="1"/>
              <a:t>Products</a:t>
            </a:r>
            <a:endParaRPr lang="en-US" sz="1013" dirty="0"/>
          </a:p>
        </p:txBody>
      </p:sp>
      <p:sp>
        <p:nvSpPr>
          <p:cNvPr id="8" name="Can 7"/>
          <p:cNvSpPr/>
          <p:nvPr/>
        </p:nvSpPr>
        <p:spPr>
          <a:xfrm>
            <a:off x="4984880" y="3212277"/>
            <a:ext cx="1517839" cy="92344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Product Clusters</a:t>
            </a:r>
            <a:endParaRPr lang="en-US" sz="1013" dirty="0"/>
          </a:p>
        </p:txBody>
      </p:sp>
      <p:sp>
        <p:nvSpPr>
          <p:cNvPr id="9" name="Can 8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10" name="Right Arrow 9"/>
          <p:cNvSpPr/>
          <p:nvPr/>
        </p:nvSpPr>
        <p:spPr>
          <a:xfrm>
            <a:off x="1057869" y="1477167"/>
            <a:ext cx="2182091" cy="78545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Manipulation</a:t>
            </a:r>
            <a:endParaRPr lang="nl-NL" sz="1013" dirty="0"/>
          </a:p>
        </p:txBody>
      </p:sp>
      <p:sp>
        <p:nvSpPr>
          <p:cNvPr id="11" name="Right Arrow 10"/>
          <p:cNvSpPr/>
          <p:nvPr/>
        </p:nvSpPr>
        <p:spPr>
          <a:xfrm>
            <a:off x="1057869" y="3028668"/>
            <a:ext cx="2182091" cy="78545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Retrieval</a:t>
            </a:r>
            <a:endParaRPr lang="nl-NL" sz="1013" dirty="0"/>
          </a:p>
        </p:txBody>
      </p:sp>
      <p:sp>
        <p:nvSpPr>
          <p:cNvPr id="12" name="Cube 11"/>
          <p:cNvSpPr/>
          <p:nvPr/>
        </p:nvSpPr>
        <p:spPr>
          <a:xfrm>
            <a:off x="3566247" y="3674001"/>
            <a:ext cx="1215737" cy="818272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Food Stuff</a:t>
            </a:r>
            <a:endParaRPr lang="nl-NL" sz="1013" dirty="0"/>
          </a:p>
        </p:txBody>
      </p:sp>
      <p:sp>
        <p:nvSpPr>
          <p:cNvPr id="13" name="Cube 12"/>
          <p:cNvSpPr/>
          <p:nvPr/>
        </p:nvSpPr>
        <p:spPr>
          <a:xfrm>
            <a:off x="3504551" y="2949056"/>
            <a:ext cx="1418633" cy="362285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Toys</a:t>
            </a:r>
            <a:endParaRPr lang="nl-NL" sz="1013" dirty="0"/>
          </a:p>
        </p:txBody>
      </p:sp>
      <p:sp>
        <p:nvSpPr>
          <p:cNvPr id="14" name="Can 13"/>
          <p:cNvSpPr/>
          <p:nvPr/>
        </p:nvSpPr>
        <p:spPr>
          <a:xfrm>
            <a:off x="7016271" y="2966157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15" name="Straight Arrow Connector 14"/>
          <p:cNvCxnSpPr>
            <a:stCxn id="9" idx="3"/>
            <a:endCxn id="13" idx="0"/>
          </p:cNvCxnSpPr>
          <p:nvPr/>
        </p:nvCxnSpPr>
        <p:spPr>
          <a:xfrm>
            <a:off x="3965704" y="2482238"/>
            <a:ext cx="293449" cy="4668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4984879" y="2184875"/>
            <a:ext cx="578427" cy="3053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4"/>
          </p:cNvCxnSpPr>
          <p:nvPr/>
        </p:nvCxnSpPr>
        <p:spPr>
          <a:xfrm>
            <a:off x="4984879" y="1832076"/>
            <a:ext cx="2204960" cy="11993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62809" y="2505114"/>
            <a:ext cx="326269" cy="1236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94719" y="2440240"/>
            <a:ext cx="713292" cy="8062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1639408" y="3953884"/>
            <a:ext cx="1600552" cy="60476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Product Store in SaaS app</a:t>
            </a:r>
            <a:endParaRPr lang="nl-NL" sz="1013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987820" y="2490209"/>
            <a:ext cx="448701" cy="14636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ular Callout 21"/>
          <p:cNvSpPr/>
          <p:nvPr/>
        </p:nvSpPr>
        <p:spPr>
          <a:xfrm>
            <a:off x="3477028" y="778791"/>
            <a:ext cx="1710216" cy="339773"/>
          </a:xfrm>
          <a:prstGeom prst="wedgeRectCallout">
            <a:avLst>
              <a:gd name="adj1" fmla="val -29457"/>
              <a:gd name="adj2" fmla="val 11162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 changes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4332136" y="1183476"/>
            <a:ext cx="1710216" cy="339773"/>
          </a:xfrm>
          <a:prstGeom prst="wedgeRectCallout">
            <a:avLst>
              <a:gd name="adj1" fmla="val -57914"/>
              <a:gd name="adj2" fmla="val 10945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Extract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5915050" y="1353689"/>
            <a:ext cx="364451" cy="144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Lightning Bolt 28"/>
          <p:cNvSpPr/>
          <p:nvPr/>
        </p:nvSpPr>
        <p:spPr>
          <a:xfrm>
            <a:off x="6178117" y="1147170"/>
            <a:ext cx="144369" cy="25991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3259BB5B-0404-4F0B-9D4A-7428EF780A2E}"/>
              </a:ext>
            </a:extLst>
          </p:cNvPr>
          <p:cNvSpPr/>
          <p:nvPr/>
        </p:nvSpPr>
        <p:spPr>
          <a:xfrm>
            <a:off x="7117654" y="2706241"/>
            <a:ext cx="144369" cy="25991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FC7BF2F1-63C9-4894-B387-CB9E760E3579}"/>
              </a:ext>
            </a:extLst>
          </p:cNvPr>
          <p:cNvSpPr/>
          <p:nvPr/>
        </p:nvSpPr>
        <p:spPr>
          <a:xfrm>
            <a:off x="4187767" y="3489409"/>
            <a:ext cx="144369" cy="25991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2B74CDD2-E069-4C88-8A85-CD2261994F36}"/>
              </a:ext>
            </a:extLst>
          </p:cNvPr>
          <p:cNvSpPr/>
          <p:nvPr/>
        </p:nvSpPr>
        <p:spPr>
          <a:xfrm>
            <a:off x="2841362" y="3810409"/>
            <a:ext cx="144369" cy="25991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99744286-7E1E-4EAE-BA62-40E4FBE86C7F}"/>
              </a:ext>
            </a:extLst>
          </p:cNvPr>
          <p:cNvSpPr/>
          <p:nvPr/>
        </p:nvSpPr>
        <p:spPr>
          <a:xfrm>
            <a:off x="5348233" y="3107074"/>
            <a:ext cx="144369" cy="25991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Lightning Bolt 33">
            <a:extLst>
              <a:ext uri="{FF2B5EF4-FFF2-40B4-BE49-F238E27FC236}">
                <a16:creationId xmlns:a16="http://schemas.microsoft.com/office/drawing/2014/main" id="{FBCE5BE7-D137-4EF9-9D2E-D78E3CD00DEB}"/>
              </a:ext>
            </a:extLst>
          </p:cNvPr>
          <p:cNvSpPr/>
          <p:nvPr/>
        </p:nvSpPr>
        <p:spPr>
          <a:xfrm>
            <a:off x="5553802" y="2303409"/>
            <a:ext cx="144369" cy="25991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371ADC26-674D-44E3-AED8-FEFBEC3B9C4B}"/>
              </a:ext>
            </a:extLst>
          </p:cNvPr>
          <p:cNvSpPr/>
          <p:nvPr/>
        </p:nvSpPr>
        <p:spPr>
          <a:xfrm>
            <a:off x="4290853" y="2706241"/>
            <a:ext cx="144369" cy="25991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6" name="Picture 2" descr="Image result for logo kafka">
            <a:extLst>
              <a:ext uri="{FF2B5EF4-FFF2-40B4-BE49-F238E27FC236}">
                <a16:creationId xmlns:a16="http://schemas.microsoft.com/office/drawing/2014/main" id="{25A43833-EDA0-481F-8CDF-1CADB6190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564" y="1386075"/>
            <a:ext cx="1344626" cy="70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ylinder 2">
            <a:extLst>
              <a:ext uri="{FF2B5EF4-FFF2-40B4-BE49-F238E27FC236}">
                <a16:creationId xmlns:a16="http://schemas.microsoft.com/office/drawing/2014/main" id="{6734EDB1-27B8-47D1-BB31-BF59DDEF5B2B}"/>
              </a:ext>
            </a:extLst>
          </p:cNvPr>
          <p:cNvSpPr/>
          <p:nvPr/>
        </p:nvSpPr>
        <p:spPr>
          <a:xfrm>
            <a:off x="7738948" y="1253894"/>
            <a:ext cx="187305" cy="1008725"/>
          </a:xfrm>
          <a:prstGeom prst="can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Lightning Bolt 36">
            <a:extLst>
              <a:ext uri="{FF2B5EF4-FFF2-40B4-BE49-F238E27FC236}">
                <a16:creationId xmlns:a16="http://schemas.microsoft.com/office/drawing/2014/main" id="{C21CA01F-97DD-43E5-932E-1F22BCE8A732}"/>
              </a:ext>
            </a:extLst>
          </p:cNvPr>
          <p:cNvSpPr/>
          <p:nvPr/>
        </p:nvSpPr>
        <p:spPr>
          <a:xfrm>
            <a:off x="7782734" y="1316744"/>
            <a:ext cx="70969" cy="12773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Lightning Bolt 37">
            <a:extLst>
              <a:ext uri="{FF2B5EF4-FFF2-40B4-BE49-F238E27FC236}">
                <a16:creationId xmlns:a16="http://schemas.microsoft.com/office/drawing/2014/main" id="{0B184ACD-26E6-4037-AA9B-1AEC0C105A58}"/>
              </a:ext>
            </a:extLst>
          </p:cNvPr>
          <p:cNvSpPr/>
          <p:nvPr/>
        </p:nvSpPr>
        <p:spPr>
          <a:xfrm>
            <a:off x="7782734" y="1443461"/>
            <a:ext cx="70969" cy="12773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Lightning Bolt 38">
            <a:extLst>
              <a:ext uri="{FF2B5EF4-FFF2-40B4-BE49-F238E27FC236}">
                <a16:creationId xmlns:a16="http://schemas.microsoft.com/office/drawing/2014/main" id="{987A89A9-87F4-4BF5-A19A-CEAA513D6536}"/>
              </a:ext>
            </a:extLst>
          </p:cNvPr>
          <p:cNvSpPr/>
          <p:nvPr/>
        </p:nvSpPr>
        <p:spPr>
          <a:xfrm>
            <a:off x="7782734" y="1570178"/>
            <a:ext cx="70969" cy="12773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Lightning Bolt 39">
            <a:extLst>
              <a:ext uri="{FF2B5EF4-FFF2-40B4-BE49-F238E27FC236}">
                <a16:creationId xmlns:a16="http://schemas.microsoft.com/office/drawing/2014/main" id="{DC6F1740-80BA-4231-B68C-047EBB39406C}"/>
              </a:ext>
            </a:extLst>
          </p:cNvPr>
          <p:cNvSpPr/>
          <p:nvPr/>
        </p:nvSpPr>
        <p:spPr>
          <a:xfrm>
            <a:off x="7782734" y="1696895"/>
            <a:ext cx="70969" cy="12773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Lightning Bolt 40">
            <a:extLst>
              <a:ext uri="{FF2B5EF4-FFF2-40B4-BE49-F238E27FC236}">
                <a16:creationId xmlns:a16="http://schemas.microsoft.com/office/drawing/2014/main" id="{F2E9D360-FBC6-4FD8-86F0-1812D61CCF74}"/>
              </a:ext>
            </a:extLst>
          </p:cNvPr>
          <p:cNvSpPr/>
          <p:nvPr/>
        </p:nvSpPr>
        <p:spPr>
          <a:xfrm>
            <a:off x="7782734" y="1823612"/>
            <a:ext cx="70969" cy="12773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Lightning Bolt 41">
            <a:extLst>
              <a:ext uri="{FF2B5EF4-FFF2-40B4-BE49-F238E27FC236}">
                <a16:creationId xmlns:a16="http://schemas.microsoft.com/office/drawing/2014/main" id="{6FF3589C-1B63-469C-B037-7F743022C6E3}"/>
              </a:ext>
            </a:extLst>
          </p:cNvPr>
          <p:cNvSpPr/>
          <p:nvPr/>
        </p:nvSpPr>
        <p:spPr>
          <a:xfrm>
            <a:off x="7782734" y="1950329"/>
            <a:ext cx="70969" cy="12773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Lightning Bolt 42">
            <a:extLst>
              <a:ext uri="{FF2B5EF4-FFF2-40B4-BE49-F238E27FC236}">
                <a16:creationId xmlns:a16="http://schemas.microsoft.com/office/drawing/2014/main" id="{518757A8-702C-49DB-ACE0-09DFDF36AF2B}"/>
              </a:ext>
            </a:extLst>
          </p:cNvPr>
          <p:cNvSpPr/>
          <p:nvPr/>
        </p:nvSpPr>
        <p:spPr>
          <a:xfrm>
            <a:off x="7782734" y="2077046"/>
            <a:ext cx="70969" cy="12773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397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8859" y="2736011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Platform</a:t>
            </a:r>
            <a:endParaRPr lang="nl-NL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7435" y="302839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Platform</a:t>
            </a:r>
            <a:endParaRPr lang="nl-NL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28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r>
              <a:rPr lang="en-US" dirty="0"/>
              <a:t> based </a:t>
            </a:r>
            <a:r>
              <a:rPr lang="en-US" dirty="0" err="1"/>
              <a:t>Webshop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1645320" y="3522763"/>
            <a:ext cx="1378132" cy="70539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Customers</a:t>
            </a:r>
          </a:p>
          <a:p>
            <a:pPr algn="ctr"/>
            <a:endParaRPr lang="en-US" sz="1200" dirty="0"/>
          </a:p>
        </p:txBody>
      </p:sp>
      <p:sp>
        <p:nvSpPr>
          <p:cNvPr id="5" name="Rounded Rectangle 4"/>
          <p:cNvSpPr/>
          <p:nvPr/>
        </p:nvSpPr>
        <p:spPr>
          <a:xfrm>
            <a:off x="3121047" y="3522763"/>
            <a:ext cx="1378132" cy="705395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Orders</a:t>
            </a:r>
          </a:p>
          <a:p>
            <a:pPr algn="ctr"/>
            <a:endParaRPr lang="en-US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596774" y="3522763"/>
            <a:ext cx="1378132" cy="705395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Products</a:t>
            </a:r>
          </a:p>
          <a:p>
            <a:pPr algn="ctr"/>
            <a:endParaRPr lang="en-US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6072501" y="3522763"/>
            <a:ext cx="1378132" cy="705395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Loyalty</a:t>
            </a:r>
          </a:p>
          <a:p>
            <a:pPr algn="ctr"/>
            <a:endParaRPr lang="en-US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7548228" y="3522763"/>
            <a:ext cx="1378132" cy="705395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Finance</a:t>
            </a:r>
          </a:p>
          <a:p>
            <a:pPr algn="ctr"/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195719" y="3522763"/>
            <a:ext cx="1352006" cy="70539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dk1"/>
                </a:solidFill>
              </a:rPr>
              <a:t>µ </a:t>
            </a:r>
            <a:r>
              <a:rPr lang="en-US" sz="1013" dirty="0"/>
              <a:t>Logistics</a:t>
            </a:r>
          </a:p>
          <a:p>
            <a:pPr algn="ctr"/>
            <a:endParaRPr lang="nl-NL" sz="1013" dirty="0"/>
          </a:p>
        </p:txBody>
      </p:sp>
      <p:sp>
        <p:nvSpPr>
          <p:cNvPr id="10" name="Rounded Rectangle 9"/>
          <p:cNvSpPr/>
          <p:nvPr/>
        </p:nvSpPr>
        <p:spPr>
          <a:xfrm>
            <a:off x="1900176" y="1295689"/>
            <a:ext cx="5343648" cy="1060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Shop Portal</a:t>
            </a:r>
            <a:endParaRPr lang="nl-NL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2189710" y="2029003"/>
            <a:ext cx="833741" cy="2442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Customers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10198" y="2029003"/>
            <a:ext cx="833741" cy="244258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Orders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30685" y="2029003"/>
            <a:ext cx="833741" cy="24425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Products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251173" y="2029003"/>
            <a:ext cx="833741" cy="244258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Loyalty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271661" y="2029003"/>
            <a:ext cx="833741" cy="244258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Finance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552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Elbow Connector 50"/>
          <p:cNvCxnSpPr>
            <a:stCxn id="7" idx="2"/>
          </p:cNvCxnSpPr>
          <p:nvPr/>
        </p:nvCxnSpPr>
        <p:spPr>
          <a:xfrm rot="5400000">
            <a:off x="2856039" y="2080375"/>
            <a:ext cx="2301880" cy="1773389"/>
          </a:xfrm>
          <a:prstGeom prst="bentConnector3">
            <a:avLst>
              <a:gd name="adj1" fmla="val 593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7" idx="2"/>
          </p:cNvCxnSpPr>
          <p:nvPr/>
        </p:nvCxnSpPr>
        <p:spPr>
          <a:xfrm rot="5400000">
            <a:off x="3612400" y="2851158"/>
            <a:ext cx="2316302" cy="246243"/>
          </a:xfrm>
          <a:prstGeom prst="bentConnector3">
            <a:avLst>
              <a:gd name="adj1" fmla="val 584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2"/>
            <a:endCxn id="6" idx="0"/>
          </p:cNvCxnSpPr>
          <p:nvPr/>
        </p:nvCxnSpPr>
        <p:spPr>
          <a:xfrm rot="16200000" flipH="1">
            <a:off x="4377026" y="2332775"/>
            <a:ext cx="2332182" cy="1298890"/>
          </a:xfrm>
          <a:prstGeom prst="bentConnector3">
            <a:avLst>
              <a:gd name="adj1" fmla="val 58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7" idx="2"/>
            <a:endCxn id="12" idx="0"/>
          </p:cNvCxnSpPr>
          <p:nvPr/>
        </p:nvCxnSpPr>
        <p:spPr>
          <a:xfrm rot="16200000" flipH="1">
            <a:off x="5181242" y="1528559"/>
            <a:ext cx="2332247" cy="2907386"/>
          </a:xfrm>
          <a:prstGeom prst="bentConnector3">
            <a:avLst>
              <a:gd name="adj1" fmla="val 592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7" idx="1"/>
            <a:endCxn id="8" idx="3"/>
          </p:cNvCxnSpPr>
          <p:nvPr/>
        </p:nvCxnSpPr>
        <p:spPr>
          <a:xfrm rot="10800000" flipV="1">
            <a:off x="1954077" y="1457406"/>
            <a:ext cx="1138555" cy="2286404"/>
          </a:xfrm>
          <a:prstGeom prst="bentConnector3">
            <a:avLst>
              <a:gd name="adj1" fmla="val 832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7" idx="1"/>
            <a:endCxn id="5" idx="3"/>
          </p:cNvCxnSpPr>
          <p:nvPr/>
        </p:nvCxnSpPr>
        <p:spPr>
          <a:xfrm rot="10800000" flipV="1">
            <a:off x="1648802" y="1457406"/>
            <a:ext cx="1443830" cy="1005327"/>
          </a:xfrm>
          <a:prstGeom prst="bentConnector3">
            <a:avLst>
              <a:gd name="adj1" fmla="val 803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7837108" y="290828"/>
            <a:ext cx="813371" cy="14307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Monitor</a:t>
            </a:r>
            <a:endParaRPr lang="nl-NL" sz="1013" dirty="0"/>
          </a:p>
        </p:txBody>
      </p:sp>
      <p:pic>
        <p:nvPicPr>
          <p:cNvPr id="8198" name="Picture 6" descr="Image result for stethoscop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29842" y="1415930"/>
            <a:ext cx="2156716" cy="160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…. Event-(First) Driven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3937202" y="4148311"/>
            <a:ext cx="1352006" cy="77724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Order</a:t>
            </a:r>
            <a:endParaRPr lang="nl-NL" sz="1013" dirty="0"/>
          </a:p>
        </p:txBody>
      </p:sp>
      <p:sp>
        <p:nvSpPr>
          <p:cNvPr id="5" name="Rounded Rectangle 4"/>
          <p:cNvSpPr/>
          <p:nvPr/>
        </p:nvSpPr>
        <p:spPr>
          <a:xfrm>
            <a:off x="296795" y="1923890"/>
            <a:ext cx="1352006" cy="107768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Products</a:t>
            </a:r>
            <a:endParaRPr lang="nl-NL" sz="1013" dirty="0"/>
          </a:p>
        </p:txBody>
      </p:sp>
      <p:sp>
        <p:nvSpPr>
          <p:cNvPr id="6" name="Rounded Rectangle 5"/>
          <p:cNvSpPr/>
          <p:nvPr/>
        </p:nvSpPr>
        <p:spPr>
          <a:xfrm>
            <a:off x="5516560" y="4148311"/>
            <a:ext cx="1352006" cy="77724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Logistics</a:t>
            </a:r>
            <a:endParaRPr lang="nl-NL" sz="1013" dirty="0"/>
          </a:p>
        </p:txBody>
      </p:sp>
      <p:sp>
        <p:nvSpPr>
          <p:cNvPr id="7" name="Rounded Rectangle 6"/>
          <p:cNvSpPr/>
          <p:nvPr/>
        </p:nvSpPr>
        <p:spPr>
          <a:xfrm>
            <a:off x="3092631" y="1098683"/>
            <a:ext cx="3602083" cy="717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Shop</a:t>
            </a:r>
            <a:endParaRPr lang="nl-NL" sz="1013" dirty="0"/>
          </a:p>
        </p:txBody>
      </p:sp>
      <p:sp>
        <p:nvSpPr>
          <p:cNvPr id="8" name="Rounded Rectangle 7"/>
          <p:cNvSpPr/>
          <p:nvPr/>
        </p:nvSpPr>
        <p:spPr>
          <a:xfrm>
            <a:off x="602071" y="3355190"/>
            <a:ext cx="1352006" cy="7772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Customers</a:t>
            </a:r>
            <a:endParaRPr lang="nl-NL" sz="1013" dirty="0"/>
          </a:p>
        </p:txBody>
      </p:sp>
      <p:sp>
        <p:nvSpPr>
          <p:cNvPr id="9" name="Rounded Rectangle 8"/>
          <p:cNvSpPr/>
          <p:nvPr/>
        </p:nvSpPr>
        <p:spPr>
          <a:xfrm>
            <a:off x="2357845" y="4148311"/>
            <a:ext cx="1352006" cy="77724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Loyalty Program</a:t>
            </a:r>
            <a:endParaRPr lang="nl-NL" sz="1013" dirty="0"/>
          </a:p>
        </p:txBody>
      </p:sp>
      <p:sp>
        <p:nvSpPr>
          <p:cNvPr id="12" name="Rounded Rectangle 11"/>
          <p:cNvSpPr/>
          <p:nvPr/>
        </p:nvSpPr>
        <p:spPr>
          <a:xfrm>
            <a:off x="7125056" y="4148375"/>
            <a:ext cx="1352006" cy="77724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Finance</a:t>
            </a:r>
            <a:endParaRPr lang="nl-NL" sz="1013" dirty="0"/>
          </a:p>
        </p:txBody>
      </p:sp>
      <p:sp>
        <p:nvSpPr>
          <p:cNvPr id="13" name="Rounded Rectangle 12"/>
          <p:cNvSpPr/>
          <p:nvPr/>
        </p:nvSpPr>
        <p:spPr>
          <a:xfrm>
            <a:off x="2324804" y="2338728"/>
            <a:ext cx="5138315" cy="66284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</a:p>
          <a:p>
            <a:pPr algn="ctr"/>
            <a:endParaRPr lang="en-US" sz="1013" dirty="0"/>
          </a:p>
          <a:p>
            <a:pPr algn="ctr"/>
            <a:endParaRPr lang="nl-NL" sz="1013" dirty="0"/>
          </a:p>
        </p:txBody>
      </p:sp>
      <p:sp>
        <p:nvSpPr>
          <p:cNvPr id="11" name="Rounded Rectangle 10"/>
          <p:cNvSpPr/>
          <p:nvPr/>
        </p:nvSpPr>
        <p:spPr>
          <a:xfrm>
            <a:off x="2494139" y="2631665"/>
            <a:ext cx="833717" cy="257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Topic X</a:t>
            </a:r>
            <a:endParaRPr lang="nl-NL" sz="1013" dirty="0"/>
          </a:p>
        </p:txBody>
      </p:sp>
      <p:sp>
        <p:nvSpPr>
          <p:cNvPr id="14" name="Rounded Rectangle 13"/>
          <p:cNvSpPr/>
          <p:nvPr/>
        </p:nvSpPr>
        <p:spPr>
          <a:xfrm>
            <a:off x="3813713" y="2631665"/>
            <a:ext cx="833717" cy="257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Topic Y</a:t>
            </a:r>
            <a:endParaRPr lang="nl-NL" sz="1013" dirty="0"/>
          </a:p>
        </p:txBody>
      </p:sp>
      <p:sp>
        <p:nvSpPr>
          <p:cNvPr id="15" name="Rounded Rectangle 14"/>
          <p:cNvSpPr/>
          <p:nvPr/>
        </p:nvSpPr>
        <p:spPr>
          <a:xfrm>
            <a:off x="5133287" y="2631665"/>
            <a:ext cx="833717" cy="257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Topic Z</a:t>
            </a:r>
            <a:endParaRPr lang="nl-NL" sz="1013" dirty="0"/>
          </a:p>
        </p:txBody>
      </p:sp>
      <p:sp>
        <p:nvSpPr>
          <p:cNvPr id="16" name="Rounded Rectangle 15"/>
          <p:cNvSpPr/>
          <p:nvPr/>
        </p:nvSpPr>
        <p:spPr>
          <a:xfrm>
            <a:off x="6452860" y="2631665"/>
            <a:ext cx="833717" cy="257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Topic Q</a:t>
            </a:r>
            <a:endParaRPr lang="nl-NL" sz="1013" dirty="0"/>
          </a:p>
        </p:txBody>
      </p:sp>
      <p:sp>
        <p:nvSpPr>
          <p:cNvPr id="20" name="Oval Callout 19"/>
          <p:cNvSpPr/>
          <p:nvPr/>
        </p:nvSpPr>
        <p:spPr>
          <a:xfrm>
            <a:off x="7618853" y="3250503"/>
            <a:ext cx="1275549" cy="542139"/>
          </a:xfrm>
          <a:prstGeom prst="wedgeEllipseCallout">
            <a:avLst>
              <a:gd name="adj1" fmla="val -16204"/>
              <a:gd name="adj2" fmla="val 1423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1" name="Lightning Bolt 20"/>
          <p:cNvSpPr/>
          <p:nvPr/>
        </p:nvSpPr>
        <p:spPr>
          <a:xfrm>
            <a:off x="7503303" y="3251356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2" name="TextBox 21"/>
          <p:cNvSpPr txBox="1"/>
          <p:nvPr/>
        </p:nvSpPr>
        <p:spPr>
          <a:xfrm>
            <a:off x="7665464" y="3266082"/>
            <a:ext cx="12060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Order Payment </a:t>
            </a:r>
            <a:br>
              <a:rPr lang="en-US" sz="900" dirty="0"/>
            </a:br>
            <a:r>
              <a:rPr lang="en-US" sz="900" dirty="0"/>
              <a:t>Received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Customer Frozen</a:t>
            </a:r>
          </a:p>
        </p:txBody>
      </p:sp>
      <p:sp>
        <p:nvSpPr>
          <p:cNvPr id="23" name="Oval Callout 22"/>
          <p:cNvSpPr/>
          <p:nvPr/>
        </p:nvSpPr>
        <p:spPr>
          <a:xfrm>
            <a:off x="5519154" y="3527036"/>
            <a:ext cx="1275549" cy="465845"/>
          </a:xfrm>
          <a:prstGeom prst="wedgeEllipseCallout">
            <a:avLst>
              <a:gd name="adj1" fmla="val -31309"/>
              <a:gd name="adj2" fmla="val 11157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4" name="Lightning Bolt 23"/>
          <p:cNvSpPr/>
          <p:nvPr/>
        </p:nvSpPr>
        <p:spPr>
          <a:xfrm>
            <a:off x="5410232" y="3371071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TextBox 24"/>
          <p:cNvSpPr txBox="1"/>
          <p:nvPr/>
        </p:nvSpPr>
        <p:spPr>
          <a:xfrm>
            <a:off x="5674033" y="3519998"/>
            <a:ext cx="1002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Product Stock </a:t>
            </a:r>
            <a:br>
              <a:rPr lang="en-US" sz="800" dirty="0"/>
            </a:br>
            <a:r>
              <a:rPr lang="en-US" sz="800" dirty="0"/>
              <a:t>Update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Shipping News</a:t>
            </a:r>
            <a:endParaRPr lang="nl-NL" sz="800" dirty="0"/>
          </a:p>
        </p:txBody>
      </p:sp>
      <p:sp>
        <p:nvSpPr>
          <p:cNvPr id="26" name="Oval Callout 25"/>
          <p:cNvSpPr/>
          <p:nvPr/>
        </p:nvSpPr>
        <p:spPr>
          <a:xfrm>
            <a:off x="3857130" y="3524175"/>
            <a:ext cx="1275549" cy="465845"/>
          </a:xfrm>
          <a:prstGeom prst="wedgeEllipseCallout">
            <a:avLst>
              <a:gd name="adj1" fmla="val 1371"/>
              <a:gd name="adj2" fmla="val 1216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7" name="Lightning Bolt 26"/>
          <p:cNvSpPr/>
          <p:nvPr/>
        </p:nvSpPr>
        <p:spPr>
          <a:xfrm>
            <a:off x="3813526" y="3368210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8" name="TextBox 27"/>
          <p:cNvSpPr txBox="1"/>
          <p:nvPr/>
        </p:nvSpPr>
        <p:spPr>
          <a:xfrm>
            <a:off x="3921852" y="3565515"/>
            <a:ext cx="115480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Order Create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Order Cancelled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nl-NL" sz="900" dirty="0"/>
          </a:p>
        </p:txBody>
      </p:sp>
      <p:sp>
        <p:nvSpPr>
          <p:cNvPr id="29" name="Oval Callout 28"/>
          <p:cNvSpPr/>
          <p:nvPr/>
        </p:nvSpPr>
        <p:spPr>
          <a:xfrm>
            <a:off x="2325741" y="3521314"/>
            <a:ext cx="1275549" cy="465845"/>
          </a:xfrm>
          <a:prstGeom prst="wedgeEllipseCallout">
            <a:avLst>
              <a:gd name="adj1" fmla="val 2953"/>
              <a:gd name="adj2" fmla="val 12600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0" name="Lightning Bolt 29"/>
          <p:cNvSpPr/>
          <p:nvPr/>
        </p:nvSpPr>
        <p:spPr>
          <a:xfrm>
            <a:off x="2216819" y="3365349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1" name="TextBox 30"/>
          <p:cNvSpPr txBox="1"/>
          <p:nvPr/>
        </p:nvSpPr>
        <p:spPr>
          <a:xfrm>
            <a:off x="2472621" y="3548362"/>
            <a:ext cx="114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Customer Loyalty </a:t>
            </a:r>
            <a:br>
              <a:rPr lang="en-US" sz="800" dirty="0"/>
            </a:br>
            <a:r>
              <a:rPr lang="en-US" sz="800" dirty="0"/>
              <a:t>Status Change</a:t>
            </a:r>
            <a:endParaRPr lang="nl-NL" sz="800" dirty="0"/>
          </a:p>
        </p:txBody>
      </p:sp>
      <p:sp>
        <p:nvSpPr>
          <p:cNvPr id="35" name="Oval Callout 34"/>
          <p:cNvSpPr/>
          <p:nvPr/>
        </p:nvSpPr>
        <p:spPr>
          <a:xfrm>
            <a:off x="1271994" y="1098683"/>
            <a:ext cx="1314452" cy="628592"/>
          </a:xfrm>
          <a:prstGeom prst="wedgeEllipseCallout">
            <a:avLst>
              <a:gd name="adj1" fmla="val -43232"/>
              <a:gd name="adj2" fmla="val 11628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6" name="Lightning Bolt 35"/>
          <p:cNvSpPr/>
          <p:nvPr/>
        </p:nvSpPr>
        <p:spPr>
          <a:xfrm>
            <a:off x="1110629" y="1046160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7" name="TextBox 36"/>
          <p:cNvSpPr txBox="1"/>
          <p:nvPr/>
        </p:nvSpPr>
        <p:spPr>
          <a:xfrm>
            <a:off x="1360093" y="1158917"/>
            <a:ext cx="11804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Product Update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Product added </a:t>
            </a:r>
            <a:br>
              <a:rPr lang="en-US" sz="900" dirty="0"/>
            </a:br>
            <a:r>
              <a:rPr lang="en-US" sz="900" dirty="0"/>
              <a:t>to Shopping Cart</a:t>
            </a:r>
          </a:p>
        </p:txBody>
      </p:sp>
      <p:sp>
        <p:nvSpPr>
          <p:cNvPr id="38" name="Oval Callout 37"/>
          <p:cNvSpPr/>
          <p:nvPr/>
        </p:nvSpPr>
        <p:spPr>
          <a:xfrm>
            <a:off x="219796" y="3122268"/>
            <a:ext cx="1828392" cy="465845"/>
          </a:xfrm>
          <a:prstGeom prst="wedgeEllipseCallout">
            <a:avLst>
              <a:gd name="adj1" fmla="val 13599"/>
              <a:gd name="adj2" fmla="val 8405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9" name="Lightning Bolt 38"/>
          <p:cNvSpPr/>
          <p:nvPr/>
        </p:nvSpPr>
        <p:spPr>
          <a:xfrm>
            <a:off x="27536" y="2994496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0" name="TextBox 39"/>
          <p:cNvSpPr txBox="1"/>
          <p:nvPr/>
        </p:nvSpPr>
        <p:spPr>
          <a:xfrm>
            <a:off x="348693" y="3128697"/>
            <a:ext cx="152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New Customer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Customer Profile Changed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Customer Sign In</a:t>
            </a:r>
            <a:endParaRPr lang="nl-NL" sz="8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341" y="320987"/>
            <a:ext cx="199441" cy="254287"/>
          </a:xfrm>
          <a:prstGeom prst="rect">
            <a:avLst/>
          </a:prstGeom>
        </p:spPr>
      </p:pic>
      <p:pic>
        <p:nvPicPr>
          <p:cNvPr id="44" name="Picture 12" descr="Image result for logo elastic inde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200" y="575274"/>
            <a:ext cx="639398" cy="1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28153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C1A2-0DE5-47AA-A3CF-9A64D0257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8EEB10-D1E1-4FAB-B749-98BF39DB3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  <p:sp>
        <p:nvSpPr>
          <p:cNvPr id="5" name="Rounded Rectangle 53">
            <a:extLst>
              <a:ext uri="{FF2B5EF4-FFF2-40B4-BE49-F238E27FC236}">
                <a16:creationId xmlns:a16="http://schemas.microsoft.com/office/drawing/2014/main" id="{0864D323-36EF-4270-A5F9-BA0D6C1542DB}"/>
              </a:ext>
            </a:extLst>
          </p:cNvPr>
          <p:cNvSpPr/>
          <p:nvPr/>
        </p:nvSpPr>
        <p:spPr>
          <a:xfrm>
            <a:off x="285865" y="1451928"/>
            <a:ext cx="1037528" cy="39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API Portal</a:t>
            </a:r>
            <a:endParaRPr lang="nl-NL" sz="1013" dirty="0"/>
          </a:p>
        </p:txBody>
      </p:sp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3DCBA1C0-1642-4FDB-A559-B51124345FCD}"/>
              </a:ext>
            </a:extLst>
          </p:cNvPr>
          <p:cNvSpPr/>
          <p:nvPr/>
        </p:nvSpPr>
        <p:spPr>
          <a:xfrm>
            <a:off x="2199612" y="1402058"/>
            <a:ext cx="5343648" cy="1060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Shop Portal</a:t>
            </a:r>
          </a:p>
          <a:p>
            <a:pPr algn="ctr"/>
            <a:endParaRPr lang="nl-NL" sz="2400" dirty="0"/>
          </a:p>
        </p:txBody>
      </p:sp>
      <p:sp>
        <p:nvSpPr>
          <p:cNvPr id="7" name="Rounded Rectangle 10">
            <a:extLst>
              <a:ext uri="{FF2B5EF4-FFF2-40B4-BE49-F238E27FC236}">
                <a16:creationId xmlns:a16="http://schemas.microsoft.com/office/drawing/2014/main" id="{11136DE1-CE23-4BAE-AB81-5624DE56AECA}"/>
              </a:ext>
            </a:extLst>
          </p:cNvPr>
          <p:cNvSpPr/>
          <p:nvPr/>
        </p:nvSpPr>
        <p:spPr>
          <a:xfrm>
            <a:off x="2489146" y="1943349"/>
            <a:ext cx="833741" cy="2442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Customers</a:t>
            </a:r>
          </a:p>
        </p:txBody>
      </p:sp>
      <p:sp>
        <p:nvSpPr>
          <p:cNvPr id="8" name="Rounded Rectangle 11">
            <a:extLst>
              <a:ext uri="{FF2B5EF4-FFF2-40B4-BE49-F238E27FC236}">
                <a16:creationId xmlns:a16="http://schemas.microsoft.com/office/drawing/2014/main" id="{C5929D1C-8F4A-4955-8B56-9EE71F0BE14B}"/>
              </a:ext>
            </a:extLst>
          </p:cNvPr>
          <p:cNvSpPr/>
          <p:nvPr/>
        </p:nvSpPr>
        <p:spPr>
          <a:xfrm>
            <a:off x="3509634" y="1943349"/>
            <a:ext cx="833741" cy="244258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Orders</a:t>
            </a:r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D111EE49-924E-4BA5-BD58-8F4795C4AF23}"/>
              </a:ext>
            </a:extLst>
          </p:cNvPr>
          <p:cNvSpPr/>
          <p:nvPr/>
        </p:nvSpPr>
        <p:spPr>
          <a:xfrm>
            <a:off x="4530121" y="1943349"/>
            <a:ext cx="833741" cy="24425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Products</a:t>
            </a:r>
          </a:p>
        </p:txBody>
      </p:sp>
      <p:sp>
        <p:nvSpPr>
          <p:cNvPr id="10" name="Rounded Rectangle 13">
            <a:extLst>
              <a:ext uri="{FF2B5EF4-FFF2-40B4-BE49-F238E27FC236}">
                <a16:creationId xmlns:a16="http://schemas.microsoft.com/office/drawing/2014/main" id="{99723F26-E10A-4D60-918E-F436E10C0A5D}"/>
              </a:ext>
            </a:extLst>
          </p:cNvPr>
          <p:cNvSpPr/>
          <p:nvPr/>
        </p:nvSpPr>
        <p:spPr>
          <a:xfrm>
            <a:off x="5550609" y="1943349"/>
            <a:ext cx="833741" cy="244258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Loyalty</a:t>
            </a:r>
          </a:p>
        </p:txBody>
      </p:sp>
      <p:sp>
        <p:nvSpPr>
          <p:cNvPr id="11" name="Rounded Rectangle 14">
            <a:extLst>
              <a:ext uri="{FF2B5EF4-FFF2-40B4-BE49-F238E27FC236}">
                <a16:creationId xmlns:a16="http://schemas.microsoft.com/office/drawing/2014/main" id="{696DC5CD-B120-4C10-B5CC-158C4234AD61}"/>
              </a:ext>
            </a:extLst>
          </p:cNvPr>
          <p:cNvSpPr/>
          <p:nvPr/>
        </p:nvSpPr>
        <p:spPr>
          <a:xfrm>
            <a:off x="6571097" y="1943349"/>
            <a:ext cx="833741" cy="244258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Finance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67D519-4092-4C3C-AAE1-46BB9AE41A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726" y="1772422"/>
            <a:ext cx="911509" cy="335647"/>
          </a:xfrm>
          <a:prstGeom prst="rect">
            <a:avLst/>
          </a:prstGeom>
        </p:spPr>
      </p:pic>
      <p:sp>
        <p:nvSpPr>
          <p:cNvPr id="14" name="Rounded Rectangle 32">
            <a:extLst>
              <a:ext uri="{FF2B5EF4-FFF2-40B4-BE49-F238E27FC236}">
                <a16:creationId xmlns:a16="http://schemas.microsoft.com/office/drawing/2014/main" id="{C72AECE1-5F6C-47ED-B78F-106ABE41B6FF}"/>
              </a:ext>
            </a:extLst>
          </p:cNvPr>
          <p:cNvSpPr/>
          <p:nvPr/>
        </p:nvSpPr>
        <p:spPr>
          <a:xfrm>
            <a:off x="1647456" y="2869226"/>
            <a:ext cx="6816561" cy="284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API Platform</a:t>
            </a:r>
            <a:endParaRPr lang="nl-NL" sz="1400" dirty="0"/>
          </a:p>
        </p:txBody>
      </p:sp>
      <p:sp>
        <p:nvSpPr>
          <p:cNvPr id="22" name="Down Arrow 42">
            <a:extLst>
              <a:ext uri="{FF2B5EF4-FFF2-40B4-BE49-F238E27FC236}">
                <a16:creationId xmlns:a16="http://schemas.microsoft.com/office/drawing/2014/main" id="{4268D766-74C3-4C5E-9130-F1E25362C6E9}"/>
              </a:ext>
            </a:extLst>
          </p:cNvPr>
          <p:cNvSpPr/>
          <p:nvPr/>
        </p:nvSpPr>
        <p:spPr>
          <a:xfrm>
            <a:off x="4209063" y="2414313"/>
            <a:ext cx="1333765" cy="5100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cxnSp>
        <p:nvCxnSpPr>
          <p:cNvPr id="25" name="Elbow Connector 85">
            <a:extLst>
              <a:ext uri="{FF2B5EF4-FFF2-40B4-BE49-F238E27FC236}">
                <a16:creationId xmlns:a16="http://schemas.microsoft.com/office/drawing/2014/main" id="{D3F4364E-47F8-4853-BCA7-82F81F1DEED4}"/>
              </a:ext>
            </a:extLst>
          </p:cNvPr>
          <p:cNvCxnSpPr>
            <a:stCxn id="14" idx="2"/>
          </p:cNvCxnSpPr>
          <p:nvPr/>
        </p:nvCxnSpPr>
        <p:spPr>
          <a:xfrm rot="5400000">
            <a:off x="2919139" y="1407240"/>
            <a:ext cx="390184" cy="38830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90">
            <a:extLst>
              <a:ext uri="{FF2B5EF4-FFF2-40B4-BE49-F238E27FC236}">
                <a16:creationId xmlns:a16="http://schemas.microsoft.com/office/drawing/2014/main" id="{ABD802B0-A2AC-41BC-B783-C31D7AEF4C78}"/>
              </a:ext>
            </a:extLst>
          </p:cNvPr>
          <p:cNvCxnSpPr>
            <a:stCxn id="14" idx="2"/>
          </p:cNvCxnSpPr>
          <p:nvPr/>
        </p:nvCxnSpPr>
        <p:spPr>
          <a:xfrm rot="5400000">
            <a:off x="3650471" y="2138573"/>
            <a:ext cx="390183" cy="2420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92">
            <a:extLst>
              <a:ext uri="{FF2B5EF4-FFF2-40B4-BE49-F238E27FC236}">
                <a16:creationId xmlns:a16="http://schemas.microsoft.com/office/drawing/2014/main" id="{703E9025-C622-43E2-A58C-A705B107EE44}"/>
              </a:ext>
            </a:extLst>
          </p:cNvPr>
          <p:cNvCxnSpPr>
            <a:stCxn id="14" idx="2"/>
          </p:cNvCxnSpPr>
          <p:nvPr/>
        </p:nvCxnSpPr>
        <p:spPr>
          <a:xfrm rot="5400000">
            <a:off x="4388335" y="2876437"/>
            <a:ext cx="390183" cy="944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94">
            <a:extLst>
              <a:ext uri="{FF2B5EF4-FFF2-40B4-BE49-F238E27FC236}">
                <a16:creationId xmlns:a16="http://schemas.microsoft.com/office/drawing/2014/main" id="{63A36CE7-7E61-4FD1-82DC-5FB531683906}"/>
              </a:ext>
            </a:extLst>
          </p:cNvPr>
          <p:cNvCxnSpPr>
            <a:stCxn id="14" idx="2"/>
          </p:cNvCxnSpPr>
          <p:nvPr/>
        </p:nvCxnSpPr>
        <p:spPr>
          <a:xfrm rot="16200000" flipH="1">
            <a:off x="5126198" y="3083194"/>
            <a:ext cx="390183" cy="5311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96">
            <a:extLst>
              <a:ext uri="{FF2B5EF4-FFF2-40B4-BE49-F238E27FC236}">
                <a16:creationId xmlns:a16="http://schemas.microsoft.com/office/drawing/2014/main" id="{FA56E0B1-98F8-40E4-A1FC-2B0E90763B29}"/>
              </a:ext>
            </a:extLst>
          </p:cNvPr>
          <p:cNvCxnSpPr>
            <a:stCxn id="14" idx="2"/>
          </p:cNvCxnSpPr>
          <p:nvPr/>
        </p:nvCxnSpPr>
        <p:spPr>
          <a:xfrm rot="16200000" flipH="1">
            <a:off x="5864061" y="2345330"/>
            <a:ext cx="390183" cy="20068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98">
            <a:extLst>
              <a:ext uri="{FF2B5EF4-FFF2-40B4-BE49-F238E27FC236}">
                <a16:creationId xmlns:a16="http://schemas.microsoft.com/office/drawing/2014/main" id="{CBF2C819-DDB2-4DA3-B7F4-8D0EEFEE42B9}"/>
              </a:ext>
            </a:extLst>
          </p:cNvPr>
          <p:cNvCxnSpPr>
            <a:stCxn id="14" idx="2"/>
          </p:cNvCxnSpPr>
          <p:nvPr/>
        </p:nvCxnSpPr>
        <p:spPr>
          <a:xfrm rot="16200000" flipH="1">
            <a:off x="6601925" y="1607467"/>
            <a:ext cx="390183" cy="3482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71960B9-7554-4493-BDC1-7B2DF74823FF}"/>
              </a:ext>
            </a:extLst>
          </p:cNvPr>
          <p:cNvSpPr/>
          <p:nvPr/>
        </p:nvSpPr>
        <p:spPr>
          <a:xfrm>
            <a:off x="7735332" y="234463"/>
            <a:ext cx="1199868" cy="13598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consumers</a:t>
            </a:r>
            <a:endParaRPr lang="en-NL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AE8BAB59-A8F5-4191-AB3E-5836EBAE0150}"/>
              </a:ext>
            </a:extLst>
          </p:cNvPr>
          <p:cNvSpPr/>
          <p:nvPr/>
        </p:nvSpPr>
        <p:spPr>
          <a:xfrm>
            <a:off x="8035200" y="1594337"/>
            <a:ext cx="324000" cy="133001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2447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/>
          <p:cNvSpPr/>
          <p:nvPr/>
        </p:nvSpPr>
        <p:spPr>
          <a:xfrm>
            <a:off x="99163" y="84344"/>
            <a:ext cx="1037528" cy="39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API Portal</a:t>
            </a:r>
            <a:endParaRPr lang="nl-NL" sz="1013" dirty="0"/>
          </a:p>
        </p:txBody>
      </p:sp>
      <p:sp>
        <p:nvSpPr>
          <p:cNvPr id="30" name="Rounded Rectangle 29"/>
          <p:cNvSpPr/>
          <p:nvPr/>
        </p:nvSpPr>
        <p:spPr>
          <a:xfrm>
            <a:off x="310020" y="3630484"/>
            <a:ext cx="789569" cy="54206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 dirty="0"/>
          </a:p>
        </p:txBody>
      </p:sp>
      <p:sp>
        <p:nvSpPr>
          <p:cNvPr id="10" name="Rounded Rectangle 9"/>
          <p:cNvSpPr/>
          <p:nvPr/>
        </p:nvSpPr>
        <p:spPr>
          <a:xfrm>
            <a:off x="2012910" y="34474"/>
            <a:ext cx="5343648" cy="1060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Shop Portal</a:t>
            </a:r>
          </a:p>
          <a:p>
            <a:pPr algn="ctr"/>
            <a:endParaRPr lang="nl-NL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2302444" y="575765"/>
            <a:ext cx="833741" cy="2442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Customers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322932" y="575765"/>
            <a:ext cx="833741" cy="244258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Orders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343419" y="575765"/>
            <a:ext cx="833741" cy="24425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Products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363907" y="575765"/>
            <a:ext cx="833741" cy="244258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Loyalty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384395" y="575765"/>
            <a:ext cx="833741" cy="244258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Finance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24" y="404838"/>
            <a:ext cx="911509" cy="335647"/>
          </a:xfrm>
          <a:prstGeom prst="rect">
            <a:avLst/>
          </a:prstGeom>
        </p:spPr>
      </p:pic>
      <p:pic>
        <p:nvPicPr>
          <p:cNvPr id="18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61" y="552526"/>
            <a:ext cx="537822" cy="30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759620" y="2176254"/>
            <a:ext cx="1378132" cy="199629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3235347" y="2176254"/>
            <a:ext cx="1378132" cy="1996295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4711074" y="2176254"/>
            <a:ext cx="1378132" cy="1996295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" name="Rounded Rectangle 23"/>
          <p:cNvSpPr/>
          <p:nvPr/>
        </p:nvSpPr>
        <p:spPr>
          <a:xfrm>
            <a:off x="6186801" y="2176254"/>
            <a:ext cx="1378132" cy="77487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" name="Rounded Rectangle 24"/>
          <p:cNvSpPr/>
          <p:nvPr/>
        </p:nvSpPr>
        <p:spPr>
          <a:xfrm>
            <a:off x="7662528" y="2176254"/>
            <a:ext cx="1378132" cy="1996295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310019" y="2176255"/>
            <a:ext cx="1352006" cy="718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dk1"/>
              </a:solidFill>
            </a:endParaRPr>
          </a:p>
        </p:txBody>
      </p:sp>
      <p:pic>
        <p:nvPicPr>
          <p:cNvPr id="27" name="Picture 2" descr="Image result for oracle container cloud servi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5" y="4042076"/>
            <a:ext cx="313629" cy="31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531" y="3677904"/>
            <a:ext cx="199441" cy="254287"/>
          </a:xfrm>
          <a:prstGeom prst="rect">
            <a:avLst/>
          </a:prstGeom>
        </p:spPr>
      </p:pic>
      <p:pic>
        <p:nvPicPr>
          <p:cNvPr id="31" name="Picture 6" descr="Image result for node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85" y="2267003"/>
            <a:ext cx="1029131" cy="27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Down Arrow 31"/>
          <p:cNvSpPr/>
          <p:nvPr/>
        </p:nvSpPr>
        <p:spPr>
          <a:xfrm>
            <a:off x="495363" y="2856108"/>
            <a:ext cx="258038" cy="9639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3" name="Rounded Rectangle 32"/>
          <p:cNvSpPr/>
          <p:nvPr/>
        </p:nvSpPr>
        <p:spPr>
          <a:xfrm>
            <a:off x="1460754" y="1501642"/>
            <a:ext cx="6816561" cy="284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API Platform</a:t>
            </a:r>
            <a:endParaRPr lang="nl-NL" sz="1013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4747" y="1402058"/>
            <a:ext cx="683114" cy="442450"/>
          </a:xfrm>
          <a:prstGeom prst="rect">
            <a:avLst/>
          </a:prstGeom>
        </p:spPr>
      </p:pic>
      <p:pic>
        <p:nvPicPr>
          <p:cNvPr id="34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349" y="552526"/>
            <a:ext cx="537822" cy="30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090" y="552526"/>
            <a:ext cx="537822" cy="30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255" y="552526"/>
            <a:ext cx="537822" cy="30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72" y="649453"/>
            <a:ext cx="281706" cy="211280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285865" y="1632699"/>
            <a:ext cx="708546" cy="33554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 err="1"/>
              <a:t>Backoffice</a:t>
            </a:r>
            <a:r>
              <a:rPr lang="en-US" sz="825" dirty="0"/>
              <a:t> UI</a:t>
            </a:r>
            <a:endParaRPr lang="nl-NL" sz="825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989" y="1821999"/>
            <a:ext cx="378050" cy="299290"/>
          </a:xfrm>
          <a:prstGeom prst="rect">
            <a:avLst/>
          </a:prstGeom>
        </p:spPr>
      </p:pic>
      <p:sp>
        <p:nvSpPr>
          <p:cNvPr id="39" name="Down Arrow 38"/>
          <p:cNvSpPr/>
          <p:nvPr/>
        </p:nvSpPr>
        <p:spPr>
          <a:xfrm>
            <a:off x="642969" y="1964924"/>
            <a:ext cx="258038" cy="332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pic>
        <p:nvPicPr>
          <p:cNvPr id="40" name="Picture 8" descr="Image result for docker hub 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67" y="2596006"/>
            <a:ext cx="882246" cy="26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Image result for logo elastic inde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63" y="3911635"/>
            <a:ext cx="639398" cy="1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6" descr="Image result for spring boot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18" y="2267003"/>
            <a:ext cx="1067756" cy="56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Down Arrow 42"/>
          <p:cNvSpPr/>
          <p:nvPr/>
        </p:nvSpPr>
        <p:spPr>
          <a:xfrm>
            <a:off x="4022361" y="1046729"/>
            <a:ext cx="1333765" cy="5100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pic>
        <p:nvPicPr>
          <p:cNvPr id="50" name="Snagit_PPTCA9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614" y="4516780"/>
            <a:ext cx="509522" cy="465052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1284676" y="4543224"/>
            <a:ext cx="7174583" cy="284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  <a:endParaRPr lang="nl-NL" sz="1013" dirty="0"/>
          </a:p>
        </p:txBody>
      </p:sp>
      <p:sp>
        <p:nvSpPr>
          <p:cNvPr id="55" name="Rounded Rectangle 54"/>
          <p:cNvSpPr/>
          <p:nvPr/>
        </p:nvSpPr>
        <p:spPr>
          <a:xfrm>
            <a:off x="92637" y="4385724"/>
            <a:ext cx="1037528" cy="680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Event Schema Registry</a:t>
            </a:r>
          </a:p>
          <a:p>
            <a:pPr algn="ctr"/>
            <a:endParaRPr lang="en-US" sz="1050" dirty="0"/>
          </a:p>
        </p:txBody>
      </p:sp>
      <p:pic>
        <p:nvPicPr>
          <p:cNvPr id="57" name="Picture 14" descr="Image result for logo kafk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103" y="4567124"/>
            <a:ext cx="511644" cy="25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721" y="4846443"/>
            <a:ext cx="544835" cy="173839"/>
          </a:xfrm>
          <a:prstGeom prst="rect">
            <a:avLst/>
          </a:prstGeom>
        </p:spPr>
      </p:pic>
      <p:sp>
        <p:nvSpPr>
          <p:cNvPr id="60" name="AutoShape 2" descr="Image result for kafka logo"/>
          <p:cNvSpPr>
            <a:spLocks noChangeAspect="1" noChangeArrowheads="1"/>
          </p:cNvSpPr>
          <p:nvPr/>
        </p:nvSpPr>
        <p:spPr bwMode="auto">
          <a:xfrm>
            <a:off x="116682" y="-1594248"/>
            <a:ext cx="3321844" cy="332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nl-NL" sz="1013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63" y="4733301"/>
            <a:ext cx="580278" cy="33158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692" y="2825144"/>
            <a:ext cx="448347" cy="298898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1056931" y="3092722"/>
            <a:ext cx="605094" cy="4375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dk1"/>
              </a:solidFill>
            </a:endParaRPr>
          </a:p>
        </p:txBody>
      </p:sp>
      <p:pic>
        <p:nvPicPr>
          <p:cNvPr id="63" name="Picture 2" descr="Image result for project fn oracle logo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44" y="3296293"/>
            <a:ext cx="440266" cy="19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4649" y="958806"/>
            <a:ext cx="375296" cy="305306"/>
          </a:xfrm>
          <a:prstGeom prst="rect">
            <a:avLst/>
          </a:prstGeom>
        </p:spPr>
      </p:pic>
      <p:pic>
        <p:nvPicPr>
          <p:cNvPr id="67" name="Picture 6" descr="Image result for node js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50" y="900050"/>
            <a:ext cx="496516" cy="13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Image resul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713" y="3016911"/>
            <a:ext cx="994460" cy="2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Image result for node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507" y="2267003"/>
            <a:ext cx="1029131" cy="27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36682" y="4023099"/>
            <a:ext cx="448347" cy="29889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52908" y="4023099"/>
            <a:ext cx="448347" cy="298898"/>
          </a:xfrm>
          <a:prstGeom prst="rect">
            <a:avLst/>
          </a:prstGeom>
        </p:spPr>
      </p:pic>
      <p:sp>
        <p:nvSpPr>
          <p:cNvPr id="72" name="Rounded Rectangle 71"/>
          <p:cNvSpPr/>
          <p:nvPr/>
        </p:nvSpPr>
        <p:spPr>
          <a:xfrm>
            <a:off x="6933255" y="3517420"/>
            <a:ext cx="631677" cy="618811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57" y="3969405"/>
            <a:ext cx="465832" cy="358488"/>
          </a:xfrm>
          <a:prstGeom prst="rect">
            <a:avLst/>
          </a:prstGeom>
        </p:spPr>
      </p:pic>
      <p:pic>
        <p:nvPicPr>
          <p:cNvPr id="73" name="Picture 8" descr="Image result for docker hub 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58" y="3358895"/>
            <a:ext cx="882246" cy="26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1762" y="2892022"/>
            <a:ext cx="375296" cy="305306"/>
          </a:xfrm>
          <a:prstGeom prst="rect">
            <a:avLst/>
          </a:prstGeom>
        </p:spPr>
      </p:pic>
      <p:sp>
        <p:nvSpPr>
          <p:cNvPr id="75" name="Down Arrow 74"/>
          <p:cNvSpPr/>
          <p:nvPr/>
        </p:nvSpPr>
        <p:spPr>
          <a:xfrm>
            <a:off x="7082432" y="2881068"/>
            <a:ext cx="258038" cy="7031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pic>
        <p:nvPicPr>
          <p:cNvPr id="76" name="Picture 6" descr="Image result for node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301" y="2267003"/>
            <a:ext cx="1029131" cy="27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4" descr="Image resul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13" y="3016911"/>
            <a:ext cx="994460" cy="2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Image result for node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480" y="2267003"/>
            <a:ext cx="1029131" cy="27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Image result for docker hub 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608" y="3372712"/>
            <a:ext cx="882246" cy="26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4" descr="Image resul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031" y="3016911"/>
            <a:ext cx="994460" cy="2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6" descr="Image result for spring boot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716" y="2267003"/>
            <a:ext cx="1067756" cy="56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4" descr="Image resul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103" y="3016911"/>
            <a:ext cx="994460" cy="2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Elbow Connector 85"/>
          <p:cNvCxnSpPr>
            <a:stCxn id="33" idx="2"/>
            <a:endCxn id="26" idx="0"/>
          </p:cNvCxnSpPr>
          <p:nvPr/>
        </p:nvCxnSpPr>
        <p:spPr>
          <a:xfrm rot="5400000">
            <a:off x="2732437" y="39656"/>
            <a:ext cx="390184" cy="38830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>
            <a:stCxn id="33" idx="2"/>
            <a:endCxn id="21" idx="0"/>
          </p:cNvCxnSpPr>
          <p:nvPr/>
        </p:nvCxnSpPr>
        <p:spPr>
          <a:xfrm rot="5400000">
            <a:off x="3463769" y="770989"/>
            <a:ext cx="390183" cy="2420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>
            <a:stCxn id="33" idx="2"/>
            <a:endCxn id="22" idx="0"/>
          </p:cNvCxnSpPr>
          <p:nvPr/>
        </p:nvCxnSpPr>
        <p:spPr>
          <a:xfrm rot="5400000">
            <a:off x="4201633" y="1508853"/>
            <a:ext cx="390183" cy="944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33" idx="2"/>
            <a:endCxn id="23" idx="0"/>
          </p:cNvCxnSpPr>
          <p:nvPr/>
        </p:nvCxnSpPr>
        <p:spPr>
          <a:xfrm rot="16200000" flipH="1">
            <a:off x="4939496" y="1715610"/>
            <a:ext cx="390183" cy="5311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stCxn id="33" idx="2"/>
            <a:endCxn id="24" idx="0"/>
          </p:cNvCxnSpPr>
          <p:nvPr/>
        </p:nvCxnSpPr>
        <p:spPr>
          <a:xfrm rot="16200000" flipH="1">
            <a:off x="5677359" y="977746"/>
            <a:ext cx="390183" cy="20068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33" idx="2"/>
            <a:endCxn id="25" idx="0"/>
          </p:cNvCxnSpPr>
          <p:nvPr/>
        </p:nvCxnSpPr>
        <p:spPr>
          <a:xfrm rot="16200000" flipH="1">
            <a:off x="6415223" y="239883"/>
            <a:ext cx="390183" cy="3482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38" idx="3"/>
            <a:endCxn id="33" idx="1"/>
          </p:cNvCxnSpPr>
          <p:nvPr/>
        </p:nvCxnSpPr>
        <p:spPr>
          <a:xfrm flipV="1">
            <a:off x="994411" y="1643857"/>
            <a:ext cx="466343" cy="1566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stCxn id="26" idx="2"/>
            <a:endCxn id="51" idx="0"/>
          </p:cNvCxnSpPr>
          <p:nvPr/>
        </p:nvCxnSpPr>
        <p:spPr>
          <a:xfrm rot="16200000" flipH="1">
            <a:off x="2104992" y="1776247"/>
            <a:ext cx="1648007" cy="3885946"/>
          </a:xfrm>
          <a:prstGeom prst="bentConnector3">
            <a:avLst>
              <a:gd name="adj1" fmla="val 89117"/>
            </a:avLst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/>
          <p:cNvCxnSpPr>
            <a:stCxn id="21" idx="2"/>
            <a:endCxn id="51" idx="0"/>
          </p:cNvCxnSpPr>
          <p:nvPr/>
        </p:nvCxnSpPr>
        <p:spPr>
          <a:xfrm rot="16200000" flipH="1">
            <a:off x="3474989" y="3146245"/>
            <a:ext cx="370676" cy="2423282"/>
          </a:xfrm>
          <a:prstGeom prst="bentConnector3">
            <a:avLst/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22" idx="2"/>
            <a:endCxn id="51" idx="0"/>
          </p:cNvCxnSpPr>
          <p:nvPr/>
        </p:nvCxnSpPr>
        <p:spPr>
          <a:xfrm rot="16200000" flipH="1">
            <a:off x="4212853" y="3884109"/>
            <a:ext cx="370676" cy="947555"/>
          </a:xfrm>
          <a:prstGeom prst="bentConnector3">
            <a:avLst/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23" idx="2"/>
            <a:endCxn id="51" idx="0"/>
          </p:cNvCxnSpPr>
          <p:nvPr/>
        </p:nvCxnSpPr>
        <p:spPr>
          <a:xfrm rot="5400000">
            <a:off x="4950716" y="4093800"/>
            <a:ext cx="370676" cy="528173"/>
          </a:xfrm>
          <a:prstGeom prst="bentConnector3">
            <a:avLst/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24" idx="2"/>
            <a:endCxn id="51" idx="0"/>
          </p:cNvCxnSpPr>
          <p:nvPr/>
        </p:nvCxnSpPr>
        <p:spPr>
          <a:xfrm rot="5400000">
            <a:off x="5077868" y="2745224"/>
            <a:ext cx="1592100" cy="2003900"/>
          </a:xfrm>
          <a:prstGeom prst="bentConnector3">
            <a:avLst>
              <a:gd name="adj1" fmla="val 88337"/>
            </a:avLst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9"/>
          <p:cNvCxnSpPr>
            <a:stCxn id="25" idx="2"/>
            <a:endCxn id="51" idx="0"/>
          </p:cNvCxnSpPr>
          <p:nvPr/>
        </p:nvCxnSpPr>
        <p:spPr>
          <a:xfrm rot="5400000">
            <a:off x="6426443" y="2618073"/>
            <a:ext cx="370676" cy="3479627"/>
          </a:xfrm>
          <a:prstGeom prst="bentConnector3">
            <a:avLst/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4" descr="Image result for oracle database logo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463" y="3670556"/>
            <a:ext cx="565483" cy="18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Down Arrow 121"/>
          <p:cNvSpPr/>
          <p:nvPr/>
        </p:nvSpPr>
        <p:spPr>
          <a:xfrm>
            <a:off x="1291317" y="2832620"/>
            <a:ext cx="169000" cy="3634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33491" y="3514297"/>
            <a:ext cx="273581" cy="182387"/>
          </a:xfrm>
          <a:prstGeom prst="rect">
            <a:avLst/>
          </a:prstGeom>
        </p:spPr>
      </p:pic>
      <p:pic>
        <p:nvPicPr>
          <p:cNvPr id="124" name="Picture 2" descr="Image result for oracle container cloud servi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657" y="4023098"/>
            <a:ext cx="313629" cy="31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/>
          <p:cNvSpPr txBox="1"/>
          <p:nvPr/>
        </p:nvSpPr>
        <p:spPr>
          <a:xfrm>
            <a:off x="1502825" y="3044619"/>
            <a:ext cx="171663" cy="3231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sz="1500" dirty="0"/>
              <a:t>λ</a:t>
            </a:r>
            <a:endParaRPr lang="nl-NL" sz="1500" dirty="0"/>
          </a:p>
        </p:txBody>
      </p:sp>
      <p:pic>
        <p:nvPicPr>
          <p:cNvPr id="126" name="Picture 2" descr="Image result for oracle container cloud servi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451" y="4023098"/>
            <a:ext cx="313629" cy="31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834913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09" y="3417270"/>
            <a:ext cx="1564143" cy="1509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27" y="3417270"/>
            <a:ext cx="3795094" cy="13995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03627" y="3417270"/>
            <a:ext cx="446568" cy="311214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6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3C53CD-748D-46C0-A547-A00085FC1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97" y="3029692"/>
            <a:ext cx="4471603" cy="191019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1CB6C1-7D61-4B9C-80BB-FEF4DD255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5597" y="3013571"/>
            <a:ext cx="5083769" cy="1900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14" y="456094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56" y="3651022"/>
            <a:ext cx="4595463" cy="121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5181" y="1983239"/>
            <a:ext cx="448199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(mostly available, few messages lost)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cross device, cross location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31140" y="1983239"/>
            <a:ext cx="352981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Sub-second, 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Rate limited (#messages/minute)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Size limited (140-280 characters)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Format limited (text)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for private interactions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(really) for programmatic use</a:t>
            </a:r>
            <a:endParaRPr lang="nl-NL" sz="1600" dirty="0"/>
          </a:p>
        </p:txBody>
      </p:sp>
      <p:pic>
        <p:nvPicPr>
          <p:cNvPr id="2050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64"/>
          <a:stretch/>
        </p:blipFill>
        <p:spPr bwMode="auto">
          <a:xfrm>
            <a:off x="121772" y="364099"/>
            <a:ext cx="1673226" cy="16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8"/>
          <a:stretch/>
        </p:blipFill>
        <p:spPr bwMode="auto">
          <a:xfrm>
            <a:off x="8117810" y="1169372"/>
            <a:ext cx="891404" cy="8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pic>
        <p:nvPicPr>
          <p:cNvPr id="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18" y="1080000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3686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77470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</a:t>
            </a:r>
            <a:r>
              <a:rPr lang="en-US" sz="1600" dirty="0" err="1"/>
              <a:t>technologie</a:t>
            </a:r>
            <a:r>
              <a:rPr lang="en-US" sz="1600" dirty="0"/>
              <a:t> &amp; REST APIs</a:t>
            </a:r>
            <a:endParaRPr lang="nl-NL" sz="16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847645" y="3372559"/>
            <a:ext cx="411330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Rate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enforced size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Anything goes (it’s all byte[])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On premises or in cloud, private or trusted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Very much for programmatic use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28895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5662128" y="2139866"/>
            <a:ext cx="2369612" cy="13656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Cloud 15"/>
          <p:cNvSpPr/>
          <p:nvPr/>
        </p:nvSpPr>
        <p:spPr>
          <a:xfrm>
            <a:off x="5662128" y="3425004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5" name="Cloud 14"/>
          <p:cNvSpPr/>
          <p:nvPr/>
        </p:nvSpPr>
        <p:spPr>
          <a:xfrm>
            <a:off x="757725" y="2769218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D0B009B-32FE-436F-9585-79A25683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ectangle 3"/>
          <p:cNvSpPr/>
          <p:nvPr/>
        </p:nvSpPr>
        <p:spPr>
          <a:xfrm>
            <a:off x="1351996" y="1342770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1996" y="2146417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996" y="2950064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7912" y="933831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7912" y="1676786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7912" y="2591772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912" y="350550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7912" y="2228875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1457" y="1032691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tx2"/>
                </a:solidFill>
              </a:rPr>
              <a:t>Producers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0419" y="6241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tx2"/>
                </a:solidFill>
              </a:rPr>
              <a:t>Consumers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51930" y="1541510"/>
            <a:ext cx="2089483" cy="207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3616413" y="3425004"/>
            <a:ext cx="1687659" cy="968347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Robust, Scalable, Fast, </a:t>
            </a:r>
            <a:br>
              <a:rPr lang="en-US" sz="1050" dirty="0"/>
            </a:br>
            <a:r>
              <a:rPr lang="en-US" sz="1050" dirty="0"/>
              <a:t>History Retention</a:t>
            </a:r>
          </a:p>
          <a:p>
            <a:pPr algn="ctr"/>
            <a:r>
              <a:rPr lang="en-US" sz="1050" dirty="0"/>
              <a:t>Containerized/Cloud-enabled</a:t>
            </a:r>
          </a:p>
          <a:p>
            <a:pPr algn="ctr"/>
            <a:r>
              <a:rPr lang="en-US" sz="1050" dirty="0"/>
              <a:t>Open</a:t>
            </a:r>
            <a:endParaRPr lang="nl-NL" sz="105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2F4D088-8BC5-4C8D-89E1-812E7D5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Business and IT agility through DevOps and microservice architecture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582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C074DBDBEC4CC4DBAEB5F3CE8187A9E" ma:contentTypeVersion="0" ma:contentTypeDescription="Create a new document." ma:contentTypeScope="" ma:versionID="46429e74d1f92e400554f79b0fb4f5d9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8386BB-D1FC-40A2-87C8-E729A7252F21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9580689-59D5-4604-BB13-ECB82099F8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7F52C54-E7F0-4533-A258-2B00DF9E8BD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5557</TotalTime>
  <Words>7263</Words>
  <Application>Microsoft Office PowerPoint</Application>
  <PresentationFormat>On-screen Show (16:9)</PresentationFormat>
  <Paragraphs>1725</Paragraphs>
  <Slides>135</Slides>
  <Notes>17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2" baseType="lpstr">
      <vt:lpstr>Arial</vt:lpstr>
      <vt:lpstr>Arial Unicode MS</vt:lpstr>
      <vt:lpstr>Calibri</vt:lpstr>
      <vt:lpstr>Courier New</vt:lpstr>
      <vt:lpstr>MV Boli</vt:lpstr>
      <vt:lpstr>Trebuchet MS Bold</vt:lpstr>
      <vt:lpstr>Office-thema</vt:lpstr>
      <vt:lpstr>Business and IT agility  through DevOps and microservice architecture powered by containers and cloud</vt:lpstr>
      <vt:lpstr>Overview</vt:lpstr>
      <vt:lpstr>Overview</vt:lpstr>
      <vt:lpstr>How do we implement microservices?</vt:lpstr>
      <vt:lpstr>Why? What? How?</vt:lpstr>
      <vt:lpstr> What is IT all about?</vt:lpstr>
      <vt:lpstr>What is IT all about?</vt:lpstr>
      <vt:lpstr>Objectives</vt:lpstr>
      <vt:lpstr>What is IT all about?</vt:lpstr>
      <vt:lpstr>Production Runtime is the Result of Preparation Runtime</vt:lpstr>
      <vt:lpstr>What?</vt:lpstr>
      <vt:lpstr>One team has Agile responsibility through full lifecyle</vt:lpstr>
      <vt:lpstr>One team has Agile responsibility through full lifecyle</vt:lpstr>
      <vt:lpstr>One team has Agile responsibility through full lifecyle</vt:lpstr>
      <vt:lpstr>DevOps team owns and runs one (or more) products</vt:lpstr>
      <vt:lpstr>Multiple products from multiple teams run on a shared generic infrastructure</vt:lpstr>
      <vt:lpstr>(Application plus platform)under DevOps  ==</vt:lpstr>
      <vt:lpstr>Software Objectives</vt:lpstr>
      <vt:lpstr>What?</vt:lpstr>
      <vt:lpstr>Microservices Architecture</vt:lpstr>
      <vt:lpstr>PowerPoint Presentation</vt:lpstr>
      <vt:lpstr>PowerPoint Presentation</vt:lpstr>
      <vt:lpstr>PowerPoint Presentation</vt:lpstr>
      <vt:lpstr>Webshop</vt:lpstr>
      <vt:lpstr>Microservices based Webshop</vt:lpstr>
      <vt:lpstr>PowerPoint Presentation</vt:lpstr>
      <vt:lpstr>How?</vt:lpstr>
      <vt:lpstr>How microservices</vt:lpstr>
      <vt:lpstr>The Microservice</vt:lpstr>
      <vt:lpstr>Extended API of microservice</vt:lpstr>
      <vt:lpstr>How? Run &amp; Operate</vt:lpstr>
      <vt:lpstr>Run &amp; Operate Microservices</vt:lpstr>
      <vt:lpstr>The elephant in the room…</vt:lpstr>
      <vt:lpstr>Setup for Oracle OpenWorld Demo What I needed</vt:lpstr>
      <vt:lpstr>Setup for Oracle OpenWorld Demo What I received from Guido</vt:lpstr>
      <vt:lpstr>Setup for Oracle OpenWorld Demo What I created in a few minutes</vt:lpstr>
      <vt:lpstr>Some Quick Conclusions</vt:lpstr>
      <vt:lpstr>Linux essentials</vt:lpstr>
      <vt:lpstr>Linux essentials: Control Groups and Namespaces </vt:lpstr>
      <vt:lpstr>Linux essentials: Control Groups and Namespaces </vt:lpstr>
      <vt:lpstr>Linux essentials: Each unit runs its own processes </vt:lpstr>
      <vt:lpstr>This stuff is complex</vt:lpstr>
      <vt:lpstr>Docker has democratized Linux Containers</vt:lpstr>
      <vt:lpstr>Running Containers using Docker</vt:lpstr>
      <vt:lpstr>Running Containers using Docker on Windows</vt:lpstr>
      <vt:lpstr>Run container image on Docker host</vt:lpstr>
      <vt:lpstr>Running Containers using Docker</vt:lpstr>
      <vt:lpstr>Running Containers using Docker</vt:lpstr>
      <vt:lpstr>Running Containers using Docker</vt:lpstr>
      <vt:lpstr>Containers are ephemeral (*</vt:lpstr>
      <vt:lpstr>Container state that needs to survive should be on an externally mapped volume</vt:lpstr>
      <vt:lpstr>Implicit Docker Container Image Interface: environment variables, ports, volumes</vt:lpstr>
      <vt:lpstr>Running and Managing Containers</vt:lpstr>
      <vt:lpstr>Ship (Container Images)</vt:lpstr>
      <vt:lpstr>Docker Image Registry</vt:lpstr>
      <vt:lpstr>Container Use Cases for IT professionals</vt:lpstr>
      <vt:lpstr>Containers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PowerPoint Presentation</vt:lpstr>
      <vt:lpstr>PowerPoint Presentation</vt:lpstr>
      <vt:lpstr>Introducing Kubernetes</vt:lpstr>
      <vt:lpstr>Cloud Native &amp; Vendor Neutral</vt:lpstr>
      <vt:lpstr>Key constituents of Kubernetes </vt:lpstr>
      <vt:lpstr>Key constituents of Kubernetes </vt:lpstr>
      <vt:lpstr>Key constituents of Kubernetes </vt:lpstr>
      <vt:lpstr>Key constituents of Kubernetes </vt:lpstr>
      <vt:lpstr>Key constituents of Kubernetes </vt:lpstr>
      <vt:lpstr>Key constituents of Kubernetes </vt:lpstr>
      <vt:lpstr>Key constituents of Kubernetes </vt:lpstr>
      <vt:lpstr>PowerPoint Presentation</vt:lpstr>
      <vt:lpstr>Visualizing Kubernetes Resources with WeaveScope</vt:lpstr>
      <vt:lpstr>Handson Docker &amp; Kubernetes</vt:lpstr>
      <vt:lpstr>Real life microservices</vt:lpstr>
      <vt:lpstr>How microservices: design &amp; implement</vt:lpstr>
      <vt:lpstr>Microservices State</vt:lpstr>
      <vt:lpstr>Bounded context in microservices</vt:lpstr>
      <vt:lpstr>PowerPoint Presentation</vt:lpstr>
      <vt:lpstr>CQRS = Command Query Responsibility Segregation</vt:lpstr>
      <vt:lpstr>Comand Query Responsbility Segregation = CQRS</vt:lpstr>
      <vt:lpstr>Microservices based Webshop</vt:lpstr>
      <vt:lpstr>…. Event-(First) Driven</vt:lpstr>
      <vt:lpstr>API Gateway </vt:lpstr>
      <vt:lpstr>PowerPoint Presentation</vt:lpstr>
      <vt:lpstr>PowerPoint Presentation</vt:lpstr>
      <vt:lpstr>PowerPoint Presentation</vt:lpstr>
      <vt:lpstr>PowerPoint Presentation</vt:lpstr>
      <vt:lpstr>What does the Twitter for System Driven Event Interaction look like?</vt:lpstr>
      <vt:lpstr>What does the Twitter for System Driven Event Interaction look like?</vt:lpstr>
      <vt:lpstr>Events</vt:lpstr>
      <vt:lpstr>Messaging as we know it</vt:lpstr>
      <vt:lpstr>Introducing Apache Kafka</vt:lpstr>
      <vt:lpstr>PowerPoint Presentation</vt:lpstr>
      <vt:lpstr>PowerPoint Presentation</vt:lpstr>
      <vt:lpstr>Kafka terminology</vt:lpstr>
      <vt:lpstr>PowerPoint Presentation</vt:lpstr>
      <vt:lpstr>Consuming</vt:lpstr>
      <vt:lpstr>PowerPoint Presentation</vt:lpstr>
      <vt:lpstr>PowerPoint Presentation</vt:lpstr>
      <vt:lpstr>What’s so special?</vt:lpstr>
      <vt:lpstr>Ecosystem – Kafka and Friends</vt:lpstr>
      <vt:lpstr>Getting Started with Apache Kafka</vt:lpstr>
      <vt:lpstr>Develop Client Applications</vt:lpstr>
      <vt:lpstr>Hands On Microservices on Kubernetes</vt:lpstr>
      <vt:lpstr>Summary</vt:lpstr>
      <vt:lpstr>Contact Details</vt:lpstr>
      <vt:lpstr>Defining Workflow</vt:lpstr>
      <vt:lpstr>Approaches</vt:lpstr>
      <vt:lpstr>Desired Workflow</vt:lpstr>
      <vt:lpstr>Microservices to map the workflow to</vt:lpstr>
      <vt:lpstr>Choreographed workflow</vt:lpstr>
      <vt:lpstr>Routing Slip published by workflow Launcher</vt:lpstr>
      <vt:lpstr>Routing Slip for completed workflow</vt:lpstr>
      <vt:lpstr>Choreographed workflow</vt:lpstr>
      <vt:lpstr>Workflow in action</vt:lpstr>
      <vt:lpstr>Workflow in action</vt:lpstr>
      <vt:lpstr>Microservice Choreography Topology</vt:lpstr>
      <vt:lpstr>Choreography partners – Pods in Kubernetes</vt:lpstr>
      <vt:lpstr>Extending the workflow choreography – with translation of the tweet</vt:lpstr>
      <vt:lpstr>Extending the workflow choreography – with translation of the tweet</vt:lpstr>
      <vt:lpstr>Choreographed workflow</vt:lpstr>
      <vt:lpstr>Modified workflow template</vt:lpstr>
      <vt:lpstr>Result on tweet board including translation</vt:lpstr>
      <vt:lpstr>Hands On Microservices on Kubernetes</vt:lpstr>
      <vt:lpstr>Summary</vt:lpstr>
      <vt:lpstr>Contact Details</vt:lpstr>
    </vt:vector>
  </TitlesOfParts>
  <Manager/>
  <Company>Amis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Gebruiker</dc:creator>
  <cp:keywords/>
  <dc:description>Amis - versie 1 - juni 2017
Ontwerp: Humming
Template: Ton Persoon</dc:description>
  <cp:lastModifiedBy>Lucas Jellema</cp:lastModifiedBy>
  <cp:revision>41</cp:revision>
  <dcterms:created xsi:type="dcterms:W3CDTF">2017-06-27T12:13:39Z</dcterms:created>
  <dcterms:modified xsi:type="dcterms:W3CDTF">2019-04-04T04:54:22Z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0x010100DC074DBDBEC4CC4DBAEB5F3CE8187A9E</vt:lpwstr>
  </property>
</Properties>
</file>